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handoutMasterIdLst>
    <p:handoutMasterId r:id="rId54"/>
  </p:handoutMasterIdLst>
  <p:sldIdLst>
    <p:sldId id="256" r:id="rId3"/>
    <p:sldId id="443" r:id="rId4"/>
    <p:sldId id="445" r:id="rId5"/>
    <p:sldId id="444" r:id="rId6"/>
    <p:sldId id="266" r:id="rId7"/>
    <p:sldId id="269" r:id="rId8"/>
    <p:sldId id="259" r:id="rId9"/>
    <p:sldId id="260" r:id="rId10"/>
    <p:sldId id="261" r:id="rId11"/>
    <p:sldId id="262" r:id="rId12"/>
    <p:sldId id="265" r:id="rId13"/>
    <p:sldId id="463" r:id="rId14"/>
    <p:sldId id="271" r:id="rId15"/>
    <p:sldId id="270" r:id="rId16"/>
    <p:sldId id="462" r:id="rId17"/>
    <p:sldId id="279" r:id="rId18"/>
    <p:sldId id="281" r:id="rId19"/>
    <p:sldId id="467" r:id="rId20"/>
    <p:sldId id="282" r:id="rId21"/>
    <p:sldId id="272" r:id="rId22"/>
    <p:sldId id="464" r:id="rId23"/>
    <p:sldId id="283" r:id="rId24"/>
    <p:sldId id="465" r:id="rId25"/>
    <p:sldId id="264" r:id="rId26"/>
    <p:sldId id="276" r:id="rId27"/>
    <p:sldId id="277" r:id="rId28"/>
    <p:sldId id="278" r:id="rId29"/>
    <p:sldId id="263" r:id="rId30"/>
    <p:sldId id="461" r:id="rId31"/>
    <p:sldId id="457" r:id="rId32"/>
    <p:sldId id="450" r:id="rId33"/>
    <p:sldId id="473" r:id="rId34"/>
    <p:sldId id="477" r:id="rId35"/>
    <p:sldId id="458" r:id="rId36"/>
    <p:sldId id="453" r:id="rId37"/>
    <p:sldId id="476" r:id="rId38"/>
    <p:sldId id="474" r:id="rId39"/>
    <p:sldId id="459" r:id="rId40"/>
    <p:sldId id="466" r:id="rId41"/>
    <p:sldId id="455" r:id="rId42"/>
    <p:sldId id="273" r:id="rId43"/>
    <p:sldId id="447" r:id="rId44"/>
    <p:sldId id="469" r:id="rId45"/>
    <p:sldId id="470" r:id="rId46"/>
    <p:sldId id="468" r:id="rId47"/>
    <p:sldId id="471" r:id="rId48"/>
    <p:sldId id="472" r:id="rId49"/>
    <p:sldId id="274" r:id="rId50"/>
    <p:sldId id="475" r:id="rId51"/>
    <p:sldId id="45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959" autoAdjust="0"/>
  </p:normalViewPr>
  <p:slideViewPr>
    <p:cSldViewPr snapToGrid="0">
      <p:cViewPr varScale="1">
        <p:scale>
          <a:sx n="108" d="100"/>
          <a:sy n="108" d="100"/>
        </p:scale>
        <p:origin x="10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73CA7-1D72-4E77-B82B-098035D9906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619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71BEF-8B07-4870-9B15-44CCDD05EAE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FAD5-C921-489C-BB96-BD885938F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7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24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5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04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11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32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11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18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73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22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79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9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30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7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04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17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82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58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73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94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899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950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3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56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84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968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5FA3D-7BDB-F7DB-F190-768C19677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9D0726-E555-2F8F-7000-A443F9BE0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14423D-672C-26B5-B8AB-8B5B68FEB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A1930-4443-80F0-5816-0958071F9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352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137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493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Cha/Zach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986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Cha/Zach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972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Cha/Zach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424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Cha/Zach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325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912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289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718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763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994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884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099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524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009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2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92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38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2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56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0617" y="63645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5708" y="62043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9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838200" y="1690688"/>
            <a:ext cx="10515600" cy="104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6538" y="62263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620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5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6849" y="6211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85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7668" y="62197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6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850" y="4562475"/>
            <a:ext cx="1051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5917" y="6203423"/>
            <a:ext cx="2743438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46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8588" y="61853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9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39788" y="1671638"/>
            <a:ext cx="105156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63606" y="6268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838200" y="1690688"/>
            <a:ext cx="10515600" cy="117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689" y="6231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7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2596" y="62247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1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1343" y="6190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51" y="-752146"/>
            <a:ext cx="5486494" cy="33141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8198" y="1843950"/>
            <a:ext cx="105155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Symposium for Research Administrators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effectLst/>
                <a:latin typeface="Georgia" panose="02040502050405020303" pitchFamily="18" charset="0"/>
              </a:rPr>
              <a:t>University</a:t>
            </a:r>
            <a:r>
              <a:rPr lang="en-US" sz="3600" baseline="0" dirty="0">
                <a:effectLst/>
                <a:latin typeface="Georgia" panose="02040502050405020303" pitchFamily="18" charset="0"/>
              </a:rPr>
              <a:t> of Wisconsin-Madison</a:t>
            </a:r>
          </a:p>
          <a:p>
            <a:pPr algn="ctr"/>
            <a:r>
              <a:rPr lang="en-US" sz="3600" baseline="0" dirty="0">
                <a:effectLst/>
                <a:latin typeface="Georgia" panose="02040502050405020303" pitchFamily="18" charset="0"/>
              </a:rPr>
              <a:t>November 7</a:t>
            </a:r>
            <a:r>
              <a:rPr lang="en-US" sz="3600" baseline="30000" dirty="0">
                <a:effectLst/>
                <a:latin typeface="Georgia" panose="02040502050405020303" pitchFamily="18" charset="0"/>
              </a:rPr>
              <a:t>th</a:t>
            </a:r>
            <a:r>
              <a:rPr lang="en-US" sz="3600" baseline="0" dirty="0">
                <a:effectLst/>
                <a:latin typeface="Georgia" panose="02040502050405020303" pitchFamily="18" charset="0"/>
              </a:rPr>
              <a:t>, 2024</a:t>
            </a:r>
            <a:endParaRPr lang="en-US" sz="3600" dirty="0">
              <a:effectLst/>
              <a:latin typeface="Georgia" panose="02040502050405020303" pitchFamily="18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38199" y="3311611"/>
            <a:ext cx="10515599" cy="8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45" y="6355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9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750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5780393"/>
            <a:ext cx="2434015" cy="147026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106239" y="6546362"/>
            <a:ext cx="3741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n-US" sz="9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Wisconsin -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1785" y="61812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5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services.wisc.edu/accounting/capital-equipment/" TargetMode="External"/><Relationship Id="rId7" Type="http://schemas.openxmlformats.org/officeDocument/2006/relationships/hyperlink" Target="https://businessservices.wisc.edu/documents/3008-5-upgrades-to-existing-capital-equipment-procedure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usinessservices.wisc.edu/documents/3008-4-fabricated-capital-equipment-procedure/" TargetMode="External"/><Relationship Id="rId5" Type="http://schemas.openxmlformats.org/officeDocument/2006/relationships/hyperlink" Target="https://policy.wisc.edu/library/UW-3008" TargetMode="External"/><Relationship Id="rId4" Type="http://schemas.openxmlformats.org/officeDocument/2006/relationships/hyperlink" Target="https://businessservices.wisc.edu/wp-content/uploads/sites/546/2018/11/Capital-Equipment-Definition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B09E5-F54D-970B-BA6B-1852CFA27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04AE-4554-ECE1-72C1-34266C18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What, installation?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90B34F8-813E-4517-E1EA-C12CEA1FEE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2" t="-1044" r="1184" b="1044"/>
          <a:stretch/>
        </p:blipFill>
        <p:spPr bwMode="auto">
          <a:xfrm>
            <a:off x="-514350" y="1684444"/>
            <a:ext cx="7502979" cy="48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98B459-30E7-E648-24EF-CAD1D8103CA2}"/>
              </a:ext>
            </a:extLst>
          </p:cNvPr>
          <p:cNvSpPr txBox="1"/>
          <p:nvPr/>
        </p:nvSpPr>
        <p:spPr>
          <a:xfrm>
            <a:off x="6988629" y="3285153"/>
            <a:ext cx="5271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System Installation - $6,200</a:t>
            </a:r>
            <a:endParaRPr lang="en-US" sz="2400" b="0" i="0" dirty="0"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13316" name="Picture 4" descr="Offended Emoji Stock Illustrations – 289 Offended Emoji Stock  Illustrations, Vectors &amp; Clipart - Dreamstime">
            <a:extLst>
              <a:ext uri="{FF2B5EF4-FFF2-40B4-BE49-F238E27FC236}">
                <a16:creationId xmlns:a16="http://schemas.microsoft.com/office/drawing/2014/main" id="{CC9D3076-3129-5CD7-A4FD-35A4571BB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17611" r="22000" b="21428"/>
          <a:stretch/>
        </p:blipFill>
        <p:spPr bwMode="auto">
          <a:xfrm>
            <a:off x="8555295" y="3958377"/>
            <a:ext cx="136246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26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61163-494F-8312-1625-41A41AA24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1927-0028-60A8-4C03-04A178F6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Seriously, we need training by Nikon staff?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EC1ED-9FE9-105D-ACBB-6BEE2E875CC8}"/>
              </a:ext>
            </a:extLst>
          </p:cNvPr>
          <p:cNvSpPr txBox="1"/>
          <p:nvPr/>
        </p:nvSpPr>
        <p:spPr>
          <a:xfrm>
            <a:off x="6988629" y="3353116"/>
            <a:ext cx="5271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Training Costs - $3,000</a:t>
            </a:r>
            <a:endParaRPr lang="en-US" sz="2400" b="0" i="0" dirty="0"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10242" name="Picture 2" descr="Angry Face Emoji&quot; Poster for Sale by Popular-Gifts | Redbubble">
            <a:extLst>
              <a:ext uri="{FF2B5EF4-FFF2-40B4-BE49-F238E27FC236}">
                <a16:creationId xmlns:a16="http://schemas.microsoft.com/office/drawing/2014/main" id="{D1D3DBC2-D514-74F9-1BB4-673424B20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26838" r="18319" b="25640"/>
          <a:stretch/>
        </p:blipFill>
        <p:spPr bwMode="auto">
          <a:xfrm>
            <a:off x="8284884" y="3923829"/>
            <a:ext cx="1515609" cy="148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669586-89BF-6A23-227B-77CCF4253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2" t="-1044" r="1184" b="1044"/>
          <a:stretch/>
        </p:blipFill>
        <p:spPr bwMode="auto">
          <a:xfrm>
            <a:off x="-514350" y="1684444"/>
            <a:ext cx="7502979" cy="48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4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E2B79-815E-F188-E444-F8147131F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A4CF-0DD6-8B39-DD86-EAFF4B7A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And maintenance is required for warranty?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0E4E4-64FD-D57D-60D4-33BB5888DD15}"/>
              </a:ext>
            </a:extLst>
          </p:cNvPr>
          <p:cNvSpPr txBox="1"/>
          <p:nvPr/>
        </p:nvSpPr>
        <p:spPr>
          <a:xfrm>
            <a:off x="6988629" y="3353116"/>
            <a:ext cx="5271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Annual Maintenance - $5,000</a:t>
            </a:r>
            <a:endParaRPr lang="en-US" sz="2400" b="0" i="0" dirty="0"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7BEBC-B679-70A8-B251-AD0E1E9C4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2" t="-1044" r="1184" b="1044"/>
          <a:stretch/>
        </p:blipFill>
        <p:spPr bwMode="auto">
          <a:xfrm>
            <a:off x="-514350" y="1684444"/>
            <a:ext cx="7502979" cy="48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6C2917-217C-3748-94DB-D00C483F1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185" y="4091780"/>
            <a:ext cx="1906058" cy="17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1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635FC-1E96-70F1-9C5E-F75720290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7981-1EEA-B94B-15D0-C47EFF55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Free, Prime shipping???? From Japan???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179DC-E9A6-EE1D-F218-3072225D4A2A}"/>
              </a:ext>
            </a:extLst>
          </p:cNvPr>
          <p:cNvSpPr txBox="1"/>
          <p:nvPr/>
        </p:nvSpPr>
        <p:spPr>
          <a:xfrm>
            <a:off x="7302055" y="2321004"/>
            <a:ext cx="52717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Shipping Costs - $2,000</a:t>
            </a:r>
          </a:p>
          <a:p>
            <a:endParaRPr lang="en-US" sz="2400" b="0" i="0" dirty="0">
              <a:effectLst/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Insurance - $1,000</a:t>
            </a:r>
          </a:p>
          <a:p>
            <a:endParaRPr lang="en-US" sz="2400" b="0" i="0" dirty="0">
              <a:effectLst/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Customs Charges - $2,000</a:t>
            </a:r>
            <a:endParaRPr lang="en-US" sz="2400" b="0" i="0" dirty="0"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3" name="Picture 4" descr="What Emoji Do Not Understand Emotion Stock Vector (Royalty Free) 446643535  | Shutterstock">
            <a:extLst>
              <a:ext uri="{FF2B5EF4-FFF2-40B4-BE49-F238E27FC236}">
                <a16:creationId xmlns:a16="http://schemas.microsoft.com/office/drawing/2014/main" id="{AB87A138-0D52-621B-EE0C-595B376F4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4506" r="6923" b="11099"/>
          <a:stretch/>
        </p:blipFill>
        <p:spPr bwMode="auto">
          <a:xfrm>
            <a:off x="8444204" y="4439309"/>
            <a:ext cx="1711568" cy="18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D1C3C9-E74C-C013-CEA2-A6F7DA505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2" t="-1044" r="1184" b="1044"/>
          <a:stretch/>
        </p:blipFill>
        <p:spPr bwMode="auto">
          <a:xfrm>
            <a:off x="-514350" y="1684444"/>
            <a:ext cx="7502979" cy="48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0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DCE88-D585-2C03-67F2-519B9850A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3B405-D435-5275-F7B2-7C551C420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2" t="-1044" r="1184" b="1044"/>
          <a:stretch/>
        </p:blipFill>
        <p:spPr bwMode="auto">
          <a:xfrm>
            <a:off x="-514350" y="1684444"/>
            <a:ext cx="7502979" cy="48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E0A7EF-4329-B296-4E90-7F0557B80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Okay, okay, how much?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22BEB-54DF-25F4-F437-DC22714702A4}"/>
              </a:ext>
            </a:extLst>
          </p:cNvPr>
          <p:cNvSpPr txBox="1"/>
          <p:nvPr/>
        </p:nvSpPr>
        <p:spPr>
          <a:xfrm>
            <a:off x="7339378" y="3238500"/>
            <a:ext cx="527172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  <a:latin typeface="Georgia" panose="02040502050405020303" pitchFamily="18" charset="0"/>
              </a:rPr>
              <a:t>- Microscope - </a:t>
            </a:r>
            <a:r>
              <a:rPr lang="en-US" dirty="0">
                <a:latin typeface="Georgia" panose="02040502050405020303" pitchFamily="18" charset="0"/>
              </a:rPr>
              <a:t>$150,000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- Computer - $1,500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- Software - $4,000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- Environmental Controller - $7,000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- </a:t>
            </a:r>
            <a:r>
              <a:rPr lang="en-US" dirty="0">
                <a:latin typeface="Georgia" panose="02040502050405020303" pitchFamily="18" charset="0"/>
              </a:rPr>
              <a:t>System Installation - $6,200</a:t>
            </a:r>
            <a:endParaRPr lang="en-US" b="0" i="0" dirty="0">
              <a:effectLst/>
              <a:latin typeface="Georgia" panose="02040502050405020303" pitchFamily="18" charset="0"/>
            </a:endParaRP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- </a:t>
            </a:r>
            <a:r>
              <a:rPr lang="en-US" dirty="0">
                <a:latin typeface="Georgia" panose="02040502050405020303" pitchFamily="18" charset="0"/>
              </a:rPr>
              <a:t>Training Costs - $3,000</a:t>
            </a:r>
            <a:endParaRPr lang="en-US" b="0" i="0" dirty="0">
              <a:effectLst/>
              <a:latin typeface="Georgia" panose="02040502050405020303" pitchFamily="18" charset="0"/>
            </a:endParaRP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- Shipping, Customs &amp; Insurance - $5,000</a:t>
            </a:r>
          </a:p>
          <a:p>
            <a:r>
              <a:rPr lang="en-US" dirty="0">
                <a:latin typeface="Georgia" panose="02040502050405020303" pitchFamily="18" charset="0"/>
              </a:rPr>
              <a:t>- Annual Maintenance (3 yrs) - $15,000</a:t>
            </a:r>
          </a:p>
          <a:p>
            <a:r>
              <a:rPr lang="en-US" dirty="0">
                <a:latin typeface="Georgia" panose="02040502050405020303" pitchFamily="18" charset="0"/>
              </a:rPr>
              <a:t>- Trade-in ($9,875)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2400" b="1" dirty="0">
                <a:latin typeface="Georgia" panose="02040502050405020303" pitchFamily="18" charset="0"/>
              </a:rPr>
              <a:t>Total - $181,825</a:t>
            </a:r>
            <a:endParaRPr lang="en-US" sz="2400" b="1" i="0" dirty="0"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48FAF-2234-8065-8954-854F4A16B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320" y="1812040"/>
            <a:ext cx="8087854" cy="1305107"/>
          </a:xfrm>
          <a:prstGeom prst="rect">
            <a:avLst/>
          </a:prstGeom>
        </p:spPr>
      </p:pic>
      <p:pic>
        <p:nvPicPr>
          <p:cNvPr id="6" name="Picture 2" descr="Crying Face Emoji&quot; Art Board Print for Sale by Popular-Gifts | Redbubble">
            <a:extLst>
              <a:ext uri="{FF2B5EF4-FFF2-40B4-BE49-F238E27FC236}">
                <a16:creationId xmlns:a16="http://schemas.microsoft.com/office/drawing/2014/main" id="{9E682F5C-D0B4-ABED-56ED-22DAA59F1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3" t="23906" r="15356" b="23907"/>
          <a:stretch/>
        </p:blipFill>
        <p:spPr bwMode="auto">
          <a:xfrm>
            <a:off x="7874862" y="590161"/>
            <a:ext cx="1581379" cy="15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71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B8956-B429-B97F-D914-B66CC8E53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5A0F-8A64-C021-B644-03402E20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58625" cy="1325563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Wait…it has to be in an acoustic enclosure…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05E7E-8C60-9025-CA02-65766F964C9B}"/>
              </a:ext>
            </a:extLst>
          </p:cNvPr>
          <p:cNvSpPr txBox="1"/>
          <p:nvPr/>
        </p:nvSpPr>
        <p:spPr>
          <a:xfrm>
            <a:off x="7060955" y="3561464"/>
            <a:ext cx="5271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SEM Acoustic Enclosure </a:t>
            </a:r>
            <a:r>
              <a:rPr lang="en-US" sz="2400" b="0" i="0" dirty="0">
                <a:effectLst/>
                <a:latin typeface="Georgia" panose="02040502050405020303" pitchFamily="18" charset="0"/>
              </a:rPr>
              <a:t>- $28,200</a:t>
            </a:r>
          </a:p>
          <a:p>
            <a:endParaRPr lang="en-US" dirty="0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239120C1-DD9A-FB75-32C1-25C12019F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04962"/>
            <a:ext cx="5660505" cy="425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053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3A689-A9B7-CE85-7D39-6C5DBBC25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1664-CB76-B96A-36B9-92760120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5800" cy="1325563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and the anti vibration table isn’t included…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6A8CD-3E32-7FFC-2E3D-611CD3836515}"/>
              </a:ext>
            </a:extLst>
          </p:cNvPr>
          <p:cNvSpPr txBox="1"/>
          <p:nvPr/>
        </p:nvSpPr>
        <p:spPr>
          <a:xfrm>
            <a:off x="7060955" y="3561464"/>
            <a:ext cx="5271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  <a:latin typeface="Georgia" panose="02040502050405020303" pitchFamily="18" charset="0"/>
              </a:rPr>
              <a:t>Active vibration isolation table </a:t>
            </a:r>
          </a:p>
          <a:p>
            <a:r>
              <a:rPr lang="en-US" sz="2400" b="0" i="0" dirty="0">
                <a:effectLst/>
                <a:latin typeface="Georgia" panose="02040502050405020303" pitchFamily="18" charset="0"/>
              </a:rPr>
              <a:t>- $10,625</a:t>
            </a:r>
          </a:p>
          <a:p>
            <a:endParaRPr lang="en-US" dirty="0"/>
          </a:p>
        </p:txBody>
      </p:sp>
      <p:pic>
        <p:nvPicPr>
          <p:cNvPr id="9" name="Picture 8" descr="Active Anti-Vibration Table | IAC Geometrische Ingenieurs B.V.">
            <a:extLst>
              <a:ext uri="{FF2B5EF4-FFF2-40B4-BE49-F238E27FC236}">
                <a16:creationId xmlns:a16="http://schemas.microsoft.com/office/drawing/2014/main" id="{E643159A-1642-6062-6CFD-8945CA15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38" y="2317073"/>
            <a:ext cx="4306307" cy="346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535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92C5F-E8B5-8100-DF18-649C35D31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91E4-C4CC-9F1D-62F9-5008DA0E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and we need a new outlet and breaker….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560F0B-75DE-132B-AB5E-FE309E999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164173"/>
            <a:ext cx="4687513" cy="312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E68E63-1CEF-4663-F720-EC1F82D72A44}"/>
              </a:ext>
            </a:extLst>
          </p:cNvPr>
          <p:cNvSpPr txBox="1"/>
          <p:nvPr/>
        </p:nvSpPr>
        <p:spPr>
          <a:xfrm>
            <a:off x="5777050" y="3267074"/>
            <a:ext cx="5576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2400" b="0" i="0" dirty="0">
                <a:effectLst/>
                <a:latin typeface="Georgia" panose="02040502050405020303" pitchFamily="18" charset="0"/>
              </a:rPr>
              <a:t>FP&amp;M Costs for new electrical outlet and breaker - $3,500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69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1B4D1-6E41-86F0-FBEE-1CCBAB6A9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8A9C-4E5A-5A26-8396-CFBE0217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and my students need software licenses….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49FD72-FC64-1C07-5976-8AB8F86269C7}"/>
              </a:ext>
            </a:extLst>
          </p:cNvPr>
          <p:cNvSpPr txBox="1"/>
          <p:nvPr/>
        </p:nvSpPr>
        <p:spPr>
          <a:xfrm>
            <a:off x="5777049" y="3267074"/>
            <a:ext cx="5808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oto Sans" panose="020B0502040504020204" pitchFamily="34" charset="0"/>
            </a:endParaRPr>
          </a:p>
          <a:p>
            <a:r>
              <a:rPr lang="en-US" sz="2400" b="0" i="0" dirty="0">
                <a:effectLst/>
                <a:latin typeface="Georgia" panose="02040502050405020303" pitchFamily="18" charset="0"/>
              </a:rPr>
              <a:t>Annual license tokens - $2,000/student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81AA37-15F3-0A19-390F-D5D8D52A7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5" r="5635"/>
          <a:stretch/>
        </p:blipFill>
        <p:spPr>
          <a:xfrm>
            <a:off x="1402670" y="1878618"/>
            <a:ext cx="3639846" cy="435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10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49DE0-7775-DAB1-FF86-C207AA803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A63B-EBE0-7A3C-ECF0-5BDF3370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Okay, where are we now?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6853D-8BD6-0892-65F0-B3E43D6DFB22}"/>
              </a:ext>
            </a:extLst>
          </p:cNvPr>
          <p:cNvSpPr txBox="1"/>
          <p:nvPr/>
        </p:nvSpPr>
        <p:spPr>
          <a:xfrm>
            <a:off x="7141295" y="1997839"/>
            <a:ext cx="52717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  <a:latin typeface="Georgia" panose="02040502050405020303" pitchFamily="18" charset="0"/>
              </a:rPr>
              <a:t>Nikon System</a:t>
            </a:r>
            <a:r>
              <a:rPr lang="en-US" dirty="0">
                <a:latin typeface="Georgia" panose="02040502050405020303" pitchFamily="18" charset="0"/>
              </a:rPr>
              <a:t> - $181,825</a:t>
            </a:r>
          </a:p>
          <a:p>
            <a:endParaRPr lang="en-US" b="0" i="0" dirty="0">
              <a:effectLst/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Acoustic Enclosure - $28,200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Table - $10,650</a:t>
            </a:r>
          </a:p>
          <a:p>
            <a:endParaRPr lang="en-US" b="0" i="0" dirty="0">
              <a:effectLst/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FP&amp;M - $3,500</a:t>
            </a:r>
          </a:p>
          <a:p>
            <a:endParaRPr lang="en-US" b="0" i="0" dirty="0">
              <a:effectLst/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Software Licenses - $18,000</a:t>
            </a:r>
          </a:p>
          <a:p>
            <a:endParaRPr lang="en-US" b="1" dirty="0">
              <a:latin typeface="Georgia" panose="02040502050405020303" pitchFamily="18" charset="0"/>
            </a:endParaRPr>
          </a:p>
          <a:p>
            <a:r>
              <a:rPr lang="en-US" b="1" dirty="0">
                <a:latin typeface="Georgia" panose="02040502050405020303" pitchFamily="18" charset="0"/>
              </a:rPr>
              <a:t>Total = $242,175</a:t>
            </a:r>
            <a:endParaRPr lang="en-US" b="1" i="0" dirty="0"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E35C6-A359-D201-2DB7-D51749CBB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2" t="-1044" r="1184" b="1044"/>
          <a:stretch/>
        </p:blipFill>
        <p:spPr bwMode="auto">
          <a:xfrm>
            <a:off x="-514350" y="1684444"/>
            <a:ext cx="7502979" cy="48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74,442 Money Eyes Images, Stock Photos, and Vectors | Shutterstock">
            <a:extLst>
              <a:ext uri="{FF2B5EF4-FFF2-40B4-BE49-F238E27FC236}">
                <a16:creationId xmlns:a16="http://schemas.microsoft.com/office/drawing/2014/main" id="{6CA165E4-FAB4-97A7-97EB-791DECD43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6803" r="5930" b="11973"/>
          <a:stretch/>
        </p:blipFill>
        <p:spPr bwMode="auto">
          <a:xfrm>
            <a:off x="9624609" y="4870886"/>
            <a:ext cx="1632857" cy="162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5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4005-77DA-40A6-8422-38EDB2CE8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Capital Expenses: </a:t>
            </a:r>
            <a:br>
              <a:rPr lang="en-US" sz="5400" b="1" dirty="0">
                <a:latin typeface="Georgia" panose="02040502050405020303" pitchFamily="18" charset="0"/>
              </a:rPr>
            </a:br>
            <a:r>
              <a:rPr lang="en-US" sz="5400" dirty="0">
                <a:latin typeface="Georgia" panose="02040502050405020303" pitchFamily="18" charset="0"/>
              </a:rPr>
              <a:t>From Software to Shipping &amp; Fabrications to Facilities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59A1B-F24E-4185-91DB-466694896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9075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Cha Ying Lor</a:t>
            </a:r>
            <a:br>
              <a:rPr lang="en-US" dirty="0">
                <a:latin typeface="Georgia" panose="02040502050405020303" pitchFamily="18" charset="0"/>
              </a:rPr>
            </a:br>
            <a:br>
              <a:rPr lang="en-US" sz="8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Finance Associate Director</a:t>
            </a: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Property Accounting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Zach Smith</a:t>
            </a:r>
          </a:p>
          <a:p>
            <a:r>
              <a:rPr lang="en-US" sz="2000" dirty="0">
                <a:latin typeface="Georgia" panose="02040502050405020303" pitchFamily="18" charset="0"/>
              </a:rPr>
              <a:t>Research Administration Manager</a:t>
            </a: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Department of Mechanical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B8F9E-1AA7-4A3B-A56E-E1990EDC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10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65303-F1A4-62FB-71FC-6C23264CB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9CA0-6768-A89C-C8F0-22A3E0D24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But what about that specialized objective we’ll need for Aim 5 in year 3?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DD977-A91C-F58E-918B-B9AECE7E459E}"/>
              </a:ext>
            </a:extLst>
          </p:cNvPr>
          <p:cNvSpPr txBox="1"/>
          <p:nvPr/>
        </p:nvSpPr>
        <p:spPr>
          <a:xfrm>
            <a:off x="6386878" y="3467100"/>
            <a:ext cx="5271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Upgraded Objective </a:t>
            </a:r>
            <a:r>
              <a:rPr lang="en-US" sz="2400" b="0" i="0" dirty="0">
                <a:effectLst/>
                <a:latin typeface="Georgia" panose="02040502050405020303" pitchFamily="18" charset="0"/>
              </a:rPr>
              <a:t>- $18,172.38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50921E-C380-38B3-F66C-3E308857E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46"/>
          <a:stretch/>
        </p:blipFill>
        <p:spPr>
          <a:xfrm>
            <a:off x="1675783" y="2500313"/>
            <a:ext cx="4420217" cy="2205037"/>
          </a:xfrm>
          <a:prstGeom prst="rect">
            <a:avLst/>
          </a:prstGeom>
        </p:spPr>
      </p:pic>
      <p:pic>
        <p:nvPicPr>
          <p:cNvPr id="10246" name="Picture 6" descr="Dollar sign background Cut Out Stock Images &amp; Pictures - Alamy">
            <a:extLst>
              <a:ext uri="{FF2B5EF4-FFF2-40B4-BE49-F238E27FC236}">
                <a16:creationId xmlns:a16="http://schemas.microsoft.com/office/drawing/2014/main" id="{0133F061-C067-EAC7-3C61-4846BF8B5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t="5324" r="7466" b="19456"/>
          <a:stretch/>
        </p:blipFill>
        <p:spPr bwMode="auto">
          <a:xfrm>
            <a:off x="7296537" y="3980850"/>
            <a:ext cx="3153747" cy="243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0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0B67A-DFF9-31BF-CE02-DF50EDC84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2C82-1F73-68CA-860C-BFB01798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And the reagents, gases, pipets…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BF8E5-2357-BC9E-49FF-3B14C33EAEF4}"/>
              </a:ext>
            </a:extLst>
          </p:cNvPr>
          <p:cNvSpPr txBox="1"/>
          <p:nvPr/>
        </p:nvSpPr>
        <p:spPr>
          <a:xfrm>
            <a:off x="6386878" y="3467100"/>
            <a:ext cx="5271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Consumables </a:t>
            </a:r>
            <a:r>
              <a:rPr lang="en-US" sz="2400" b="0" i="0" dirty="0">
                <a:effectLst/>
                <a:latin typeface="Georgia" panose="02040502050405020303" pitchFamily="18" charset="0"/>
              </a:rPr>
              <a:t>- $5,000/</a:t>
            </a:r>
            <a:r>
              <a:rPr lang="en-US" sz="2400" b="0" i="0" dirty="0" err="1">
                <a:effectLst/>
                <a:latin typeface="Georgia" panose="02040502050405020303" pitchFamily="18" charset="0"/>
              </a:rPr>
              <a:t>yr</a:t>
            </a:r>
            <a:r>
              <a:rPr lang="en-US" sz="2400" b="0" i="0" dirty="0">
                <a:effectLst/>
                <a:latin typeface="Georgia" panose="02040502050405020303" pitchFamily="18" charset="0"/>
              </a:rPr>
              <a:t>???</a:t>
            </a:r>
          </a:p>
          <a:p>
            <a:endParaRPr lang="en-US" dirty="0"/>
          </a:p>
        </p:txBody>
      </p:sp>
      <p:pic>
        <p:nvPicPr>
          <p:cNvPr id="26626" name="Picture 2" descr="A Guide to Ensuring High-Quality Laboratory Consumables">
            <a:extLst>
              <a:ext uri="{FF2B5EF4-FFF2-40B4-BE49-F238E27FC236}">
                <a16:creationId xmlns:a16="http://schemas.microsoft.com/office/drawing/2014/main" id="{744A843A-B703-8AC4-DE71-67392548C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/>
          <a:stretch/>
        </p:blipFill>
        <p:spPr bwMode="auto">
          <a:xfrm>
            <a:off x="838200" y="1964321"/>
            <a:ext cx="5271721" cy="374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37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781C8-7FEF-7AB0-1505-D81C34789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978BB-2F28-7ACC-D658-4C181EF2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24" y="365125"/>
            <a:ext cx="11485266" cy="1325563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I thought we were just buying a microscope…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D9049A5-7982-2F12-F743-B8812F06F8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2" t="-1044" r="1184" b="1044"/>
          <a:stretch/>
        </p:blipFill>
        <p:spPr bwMode="auto">
          <a:xfrm>
            <a:off x="890807" y="1788427"/>
            <a:ext cx="3165322" cy="205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2B3CE3-E340-1C8A-12ED-1B25179E5DDC}"/>
              </a:ext>
            </a:extLst>
          </p:cNvPr>
          <p:cNvSpPr txBox="1"/>
          <p:nvPr/>
        </p:nvSpPr>
        <p:spPr>
          <a:xfrm>
            <a:off x="616085" y="3859764"/>
            <a:ext cx="371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effectLst/>
                <a:latin typeface="Georgia" panose="02040502050405020303" pitchFamily="18" charset="0"/>
              </a:rPr>
              <a:t>Nikon System</a:t>
            </a:r>
            <a:r>
              <a:rPr lang="en-US" dirty="0">
                <a:latin typeface="Georgia" panose="02040502050405020303" pitchFamily="18" charset="0"/>
              </a:rPr>
              <a:t> - $181,825</a:t>
            </a:r>
          </a:p>
        </p:txBody>
      </p:sp>
      <p:pic>
        <p:nvPicPr>
          <p:cNvPr id="3" name="Picture 2" descr="Active Anti-Vibration Table | IAC Geometrische Ingenieurs B.V.">
            <a:extLst>
              <a:ext uri="{FF2B5EF4-FFF2-40B4-BE49-F238E27FC236}">
                <a16:creationId xmlns:a16="http://schemas.microsoft.com/office/drawing/2014/main" id="{62B5DDE3-F12D-0586-8757-6FC9574D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43" y="4224312"/>
            <a:ext cx="2329257" cy="18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5D8D8FB-B3EB-B3CC-B1C2-8E4A1F16A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583" y="1921567"/>
            <a:ext cx="2903466" cy="1938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2E5089-162C-A56E-6B5E-373BE5B57C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248" r="48269" b="4745"/>
          <a:stretch/>
        </p:blipFill>
        <p:spPr>
          <a:xfrm>
            <a:off x="3991983" y="4500979"/>
            <a:ext cx="1475386" cy="1075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D2F7A6-809E-E2A0-B7FD-1C61476EEFC0}"/>
              </a:ext>
            </a:extLst>
          </p:cNvPr>
          <p:cNvSpPr txBox="1"/>
          <p:nvPr/>
        </p:nvSpPr>
        <p:spPr>
          <a:xfrm>
            <a:off x="1089777" y="6011806"/>
            <a:ext cx="250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Table - $10,625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86E918-D9B4-FCA2-21E2-52FC31BF33E6}"/>
              </a:ext>
            </a:extLst>
          </p:cNvPr>
          <p:cNvSpPr txBox="1"/>
          <p:nvPr/>
        </p:nvSpPr>
        <p:spPr>
          <a:xfrm>
            <a:off x="8708217" y="3920113"/>
            <a:ext cx="2158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FP&amp;M - $3,500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B0E94-98FE-B700-DC5A-AB77A3321CE0}"/>
              </a:ext>
            </a:extLst>
          </p:cNvPr>
          <p:cNvSpPr txBox="1"/>
          <p:nvPr/>
        </p:nvSpPr>
        <p:spPr>
          <a:xfrm>
            <a:off x="3590411" y="5583221"/>
            <a:ext cx="2505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Specialized Objective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- $18,172.38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14E8AA1-F597-E9B0-3847-0A3B1BE79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t="16430" r="13224"/>
          <a:stretch/>
        </p:blipFill>
        <p:spPr bwMode="auto">
          <a:xfrm>
            <a:off x="4931371" y="1836725"/>
            <a:ext cx="2329257" cy="20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167684-3F85-6A08-75AD-EFA4146362E9}"/>
              </a:ext>
            </a:extLst>
          </p:cNvPr>
          <p:cNvSpPr txBox="1"/>
          <p:nvPr/>
        </p:nvSpPr>
        <p:spPr>
          <a:xfrm>
            <a:off x="4780042" y="3973739"/>
            <a:ext cx="263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effectLst/>
                <a:latin typeface="Georgia" panose="02040502050405020303" pitchFamily="18" charset="0"/>
              </a:rPr>
              <a:t>Enclosure </a:t>
            </a:r>
            <a:r>
              <a:rPr lang="en-US" dirty="0">
                <a:latin typeface="Georgia" panose="02040502050405020303" pitchFamily="18" charset="0"/>
              </a:rPr>
              <a:t>- $28,200</a:t>
            </a:r>
          </a:p>
        </p:txBody>
      </p:sp>
      <p:pic>
        <p:nvPicPr>
          <p:cNvPr id="14" name="Picture 2" descr="A Guide to Ensuring High-Quality Laboratory Consumables">
            <a:extLst>
              <a:ext uri="{FF2B5EF4-FFF2-40B4-BE49-F238E27FC236}">
                <a16:creationId xmlns:a16="http://schemas.microsoft.com/office/drawing/2014/main" id="{F8E19128-07D6-EFF7-F401-2B91F2E3D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/>
          <a:stretch/>
        </p:blipFill>
        <p:spPr bwMode="auto">
          <a:xfrm>
            <a:off x="8916289" y="4393835"/>
            <a:ext cx="1950126" cy="13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D251BB-7E5E-AAA2-1EF0-EBA0E840CD6E}"/>
              </a:ext>
            </a:extLst>
          </p:cNvPr>
          <p:cNvSpPr txBox="1"/>
          <p:nvPr/>
        </p:nvSpPr>
        <p:spPr>
          <a:xfrm>
            <a:off x="8812253" y="5883295"/>
            <a:ext cx="2158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Consumables - $15,000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219032-F62A-6826-BFEC-75B441C3F34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35" r="5635" b="31658"/>
          <a:stretch/>
        </p:blipFill>
        <p:spPr>
          <a:xfrm>
            <a:off x="6445952" y="4393835"/>
            <a:ext cx="1889631" cy="15454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4AF22C-0919-9EAC-E4E7-935C48F99B39}"/>
              </a:ext>
            </a:extLst>
          </p:cNvPr>
          <p:cNvSpPr txBox="1"/>
          <p:nvPr/>
        </p:nvSpPr>
        <p:spPr>
          <a:xfrm>
            <a:off x="6137973" y="5924882"/>
            <a:ext cx="2505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Software Licenses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- $18,000</a:t>
            </a:r>
          </a:p>
        </p:txBody>
      </p:sp>
    </p:spTree>
    <p:extLst>
      <p:ext uri="{BB962C8B-B14F-4D97-AF65-F5344CB8AC3E}">
        <p14:creationId xmlns:p14="http://schemas.microsoft.com/office/powerpoint/2010/main" val="3370112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F5871-C50F-D741-717C-711EFD67A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786A-B092-9486-BE2D-0561F8C9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33" y="365125"/>
            <a:ext cx="11465169" cy="1325563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I thought we were just buying a microscope… </a:t>
            </a:r>
          </a:p>
        </p:txBody>
      </p:sp>
      <p:pic>
        <p:nvPicPr>
          <p:cNvPr id="6146" name="Picture 2" descr="Emoji | Definition, Examples, History, &amp; Facts | Britannica">
            <a:extLst>
              <a:ext uri="{FF2B5EF4-FFF2-40B4-BE49-F238E27FC236}">
                <a16:creationId xmlns:a16="http://schemas.microsoft.com/office/drawing/2014/main" id="{128B6DD3-C99D-3B5A-8A88-CB518DF8C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r="16250"/>
          <a:stretch/>
        </p:blipFill>
        <p:spPr bwMode="auto">
          <a:xfrm>
            <a:off x="5812749" y="4114254"/>
            <a:ext cx="1487210" cy="226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78E9A6-01A5-97BB-3ADC-10866EE5185F}"/>
              </a:ext>
            </a:extLst>
          </p:cNvPr>
          <p:cNvSpPr txBox="1"/>
          <p:nvPr/>
        </p:nvSpPr>
        <p:spPr>
          <a:xfrm>
            <a:off x="5309628" y="3087539"/>
            <a:ext cx="5324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$150,000 turned into </a:t>
            </a:r>
            <a:r>
              <a:rPr lang="en-US" sz="2400" b="1" dirty="0">
                <a:latin typeface="Georgia" panose="02040502050405020303" pitchFamily="18" charset="0"/>
              </a:rPr>
              <a:t>$275,000+</a:t>
            </a:r>
            <a:endParaRPr lang="en-US" sz="2400" b="1" i="0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E73FAC-7347-BA97-5919-39FD41507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-1044" r="42715" b="1044"/>
          <a:stretch/>
        </p:blipFill>
        <p:spPr bwMode="auto">
          <a:xfrm>
            <a:off x="1558213" y="1684444"/>
            <a:ext cx="2491274" cy="48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Money Bag Icon Isolated On White Background Vector Illustration Stock  Illustration - Download Image Now - iStock">
            <a:extLst>
              <a:ext uri="{FF2B5EF4-FFF2-40B4-BE49-F238E27FC236}">
                <a16:creationId xmlns:a16="http://schemas.microsoft.com/office/drawing/2014/main" id="{AD86852E-2834-2333-FC01-AFA41AC50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8" t="17784" r="21184" b="15566"/>
          <a:stretch/>
        </p:blipFill>
        <p:spPr bwMode="auto">
          <a:xfrm>
            <a:off x="5936202" y="1899924"/>
            <a:ext cx="961108" cy="118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oney Bag Icon Isolated On White Background Vector Illustration Stock  Illustration - Download Image Now - iStock">
            <a:extLst>
              <a:ext uri="{FF2B5EF4-FFF2-40B4-BE49-F238E27FC236}">
                <a16:creationId xmlns:a16="http://schemas.microsoft.com/office/drawing/2014/main" id="{4971AF41-2D49-3C13-70CC-0C46DE88F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8" t="17784" r="21184" b="15566"/>
          <a:stretch/>
        </p:blipFill>
        <p:spPr bwMode="auto">
          <a:xfrm>
            <a:off x="10041953" y="3549204"/>
            <a:ext cx="978732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Money Bag Icon Isolated On White Background Vector Illustration Stock  Illustration - Download Image Now - iStock">
            <a:extLst>
              <a:ext uri="{FF2B5EF4-FFF2-40B4-BE49-F238E27FC236}">
                <a16:creationId xmlns:a16="http://schemas.microsoft.com/office/drawing/2014/main" id="{0EEBB96B-024D-DBB6-427A-7DF66950F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8" t="17784" r="21184" b="15566"/>
          <a:stretch/>
        </p:blipFill>
        <p:spPr bwMode="auto">
          <a:xfrm>
            <a:off x="9063221" y="3549204"/>
            <a:ext cx="978732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44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86FF4-6BEA-FBEE-4222-C6E74F01A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7A91-3D55-91AD-C7BB-6608358A2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Uh, oh…we budgeted for this, right?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5AF39-59B1-497B-54C1-4D614F857CC8}"/>
              </a:ext>
            </a:extLst>
          </p:cNvPr>
          <p:cNvSpPr txBox="1"/>
          <p:nvPr/>
        </p:nvSpPr>
        <p:spPr>
          <a:xfrm>
            <a:off x="8911602" y="3320369"/>
            <a:ext cx="32803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  <a:latin typeface="Georgia" panose="02040502050405020303" pitchFamily="18" charset="0"/>
              </a:rPr>
              <a:t>Is thermal the same as inverted?????????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11266" name="Picture 2" descr="24,500+ Scared Emoji Stock Illustrations, Royalty-Free ...">
            <a:extLst>
              <a:ext uri="{FF2B5EF4-FFF2-40B4-BE49-F238E27FC236}">
                <a16:creationId xmlns:a16="http://schemas.microsoft.com/office/drawing/2014/main" id="{D0339464-F6EB-4C6F-9675-EF55ECBB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16" y="4266145"/>
            <a:ext cx="1610486" cy="164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15DE9E-0799-010C-0308-A5C861683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12" y="1802675"/>
            <a:ext cx="7764624" cy="459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F96C5-D3DE-D784-B270-7B0C890EB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DF79-7E63-1B1B-DF46-45321B64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1" y="365125"/>
            <a:ext cx="11857054" cy="1325563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Let’s look further into the budget justification…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1161B-DA45-FA85-0FF6-C6C6E14C2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08" y="1703619"/>
            <a:ext cx="5629469" cy="5154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79E06E-1ACF-90CB-CF6A-9730A61D8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094" y="3103477"/>
            <a:ext cx="7563906" cy="2972215"/>
          </a:xfrm>
          <a:prstGeom prst="rect">
            <a:avLst/>
          </a:prstGeom>
        </p:spPr>
      </p:pic>
      <p:pic>
        <p:nvPicPr>
          <p:cNvPr id="10" name="Picture 6" descr="160+ Clenched Teeth Emoji Stock Photos, Pictures &amp; Royalty ...">
            <a:extLst>
              <a:ext uri="{FF2B5EF4-FFF2-40B4-BE49-F238E27FC236}">
                <a16:creationId xmlns:a16="http://schemas.microsoft.com/office/drawing/2014/main" id="{070EB41F-A76B-2088-DF1D-19CCF3231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878" y="1819732"/>
            <a:ext cx="1732025" cy="168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598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06D31-97D9-EC7E-C1AA-750CCF6AD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84C29-0543-C553-C177-7F1122F04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Can we still buy it???? What do the </a:t>
            </a:r>
            <a:r>
              <a:rPr lang="en-US" u="sng" dirty="0">
                <a:latin typeface="Georgia" panose="02040502050405020303" pitchFamily="18" charset="0"/>
              </a:rPr>
              <a:t>Terms and Conditions</a:t>
            </a:r>
            <a:r>
              <a:rPr lang="en-US" dirty="0">
                <a:latin typeface="Georgia" panose="02040502050405020303" pitchFamily="18" charset="0"/>
              </a:rPr>
              <a:t> say???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69C04E-6810-747F-D1E3-4E4405224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590"/>
          <a:stretch/>
        </p:blipFill>
        <p:spPr>
          <a:xfrm>
            <a:off x="1106424" y="2479975"/>
            <a:ext cx="10479106" cy="1551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C8AEA8-01D8-C011-E6A2-CC97BE64C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51" b="47176"/>
          <a:stretch/>
        </p:blipFill>
        <p:spPr>
          <a:xfrm>
            <a:off x="1106422" y="3579220"/>
            <a:ext cx="10479108" cy="905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5CB68-92DA-46B8-302F-B4D33CD76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983" b="2603"/>
          <a:stretch/>
        </p:blipFill>
        <p:spPr>
          <a:xfrm>
            <a:off x="1124668" y="4340302"/>
            <a:ext cx="10479109" cy="1079423"/>
          </a:xfrm>
          <a:prstGeom prst="rect">
            <a:avLst/>
          </a:prstGeom>
        </p:spPr>
      </p:pic>
      <p:pic>
        <p:nvPicPr>
          <p:cNvPr id="18440" name="Picture 8" descr="Sad Emoji PNGs for Free Download">
            <a:extLst>
              <a:ext uri="{FF2B5EF4-FFF2-40B4-BE49-F238E27FC236}">
                <a16:creationId xmlns:a16="http://schemas.microsoft.com/office/drawing/2014/main" id="{89183CC2-0F9B-1415-6589-098E10C92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426" y="235353"/>
            <a:ext cx="1455335" cy="14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A3C9F6-43DE-3578-864B-CE509D76CE5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7207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NOOOOO. They aren’t the same</a:t>
            </a:r>
          </a:p>
        </p:txBody>
      </p:sp>
    </p:spTree>
    <p:extLst>
      <p:ext uri="{BB962C8B-B14F-4D97-AF65-F5344CB8AC3E}">
        <p14:creationId xmlns:p14="http://schemas.microsoft.com/office/powerpoint/2010/main" val="3101359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A8688-F5AD-4F48-F568-81462A759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A7D96-CB21-0233-ABB7-E26F6F77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Takeaways from the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FE69A-67F5-107B-B1FF-64121BFD7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Consider all costs</a:t>
            </a:r>
          </a:p>
          <a:p>
            <a:r>
              <a:rPr lang="en-US" dirty="0">
                <a:latin typeface="Georgia" panose="02040502050405020303" pitchFamily="18" charset="0"/>
              </a:rPr>
              <a:t>Determine which will be </a:t>
            </a:r>
            <a:r>
              <a:rPr lang="en-US" b="1" dirty="0">
                <a:latin typeface="Georgia" panose="02040502050405020303" pitchFamily="18" charset="0"/>
              </a:rPr>
              <a:t>capitalized expenses</a:t>
            </a:r>
          </a:p>
          <a:p>
            <a:r>
              <a:rPr lang="en-US" dirty="0">
                <a:latin typeface="Georgia" panose="02040502050405020303" pitchFamily="18" charset="0"/>
              </a:rPr>
              <a:t>Understand what is allowable</a:t>
            </a:r>
          </a:p>
          <a:p>
            <a:r>
              <a:rPr lang="en-US" dirty="0">
                <a:latin typeface="Georgia" panose="02040502050405020303" pitchFamily="18" charset="0"/>
              </a:rPr>
              <a:t>We need to budget appropriately</a:t>
            </a:r>
          </a:p>
        </p:txBody>
      </p:sp>
      <p:pic>
        <p:nvPicPr>
          <p:cNvPr id="4" name="Picture 2" descr="😍 Smiling Face with Heart-Eyes on Google Noto Color Emoji 15.0">
            <a:extLst>
              <a:ext uri="{FF2B5EF4-FFF2-40B4-BE49-F238E27FC236}">
                <a16:creationId xmlns:a16="http://schemas.microsoft.com/office/drawing/2014/main" id="{08114941-EC93-D597-93EE-9570A248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00" y="4229734"/>
            <a:ext cx="1947228" cy="194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ad Emoji PNGs for Free Download">
            <a:extLst>
              <a:ext uri="{FF2B5EF4-FFF2-40B4-BE49-F238E27FC236}">
                <a16:creationId xmlns:a16="http://schemas.microsoft.com/office/drawing/2014/main" id="{8A1AF635-28EA-0031-5BB6-E973623E7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87" y="4175137"/>
            <a:ext cx="2056423" cy="20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rrow VFX Results (57 Free) // Search HD &amp; 4K Video Effects">
            <a:extLst>
              <a:ext uri="{FF2B5EF4-FFF2-40B4-BE49-F238E27FC236}">
                <a16:creationId xmlns:a16="http://schemas.microsoft.com/office/drawing/2014/main" id="{A0A0E6C6-2BAD-5A11-7DBD-FF9803921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67" y="4050721"/>
            <a:ext cx="4424266" cy="248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79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878A9-9847-083E-B252-7AAF3B248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F5A8F-88BA-6D08-BB06-456567AD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Capital Expenses – what are they?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ECAB90-22CE-56B3-3E5D-AFAA80ED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1) Expenditures for the </a:t>
            </a:r>
            <a:r>
              <a:rPr lang="en-US" u="sng" dirty="0">
                <a:latin typeface="Georgia" panose="02040502050405020303" pitchFamily="18" charset="0"/>
              </a:rPr>
              <a:t>acquisition</a:t>
            </a:r>
            <a:r>
              <a:rPr lang="en-US" dirty="0">
                <a:latin typeface="Georgia" panose="02040502050405020303" pitchFamily="18" charset="0"/>
              </a:rPr>
              <a:t> of </a:t>
            </a:r>
            <a:r>
              <a:rPr lang="en-US" b="1" dirty="0">
                <a:latin typeface="Georgia" panose="02040502050405020303" pitchFamily="18" charset="0"/>
              </a:rPr>
              <a:t>capital assets </a:t>
            </a:r>
            <a:r>
              <a:rPr lang="en-US" dirty="0">
                <a:latin typeface="Georgia" panose="02040502050405020303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2) Expenditures for </a:t>
            </a:r>
            <a:r>
              <a:rPr lang="en-US" u="sng" dirty="0">
                <a:latin typeface="Georgia" panose="02040502050405020303" pitchFamily="18" charset="0"/>
              </a:rPr>
              <a:t>additions, improvements, modifications, replacements, rearrangements, reinstallations, renovations, or alterations</a:t>
            </a:r>
            <a:r>
              <a:rPr lang="en-US" dirty="0">
                <a:latin typeface="Georgia" panose="02040502050405020303" pitchFamily="18" charset="0"/>
              </a:rPr>
              <a:t> to </a:t>
            </a:r>
            <a:r>
              <a:rPr lang="en-US" b="1" dirty="0">
                <a:latin typeface="Georgia" panose="02040502050405020303" pitchFamily="18" charset="0"/>
              </a:rPr>
              <a:t>capital assets </a:t>
            </a:r>
            <a:r>
              <a:rPr lang="en-US" dirty="0">
                <a:latin typeface="Georgia" panose="02040502050405020303" pitchFamily="18" charset="0"/>
              </a:rPr>
              <a:t>that </a:t>
            </a:r>
            <a:r>
              <a:rPr lang="en-US" i="1" dirty="0">
                <a:latin typeface="Georgia" panose="02040502050405020303" pitchFamily="18" charset="0"/>
              </a:rPr>
              <a:t>materially increase their efficiency or functionality </a:t>
            </a:r>
            <a:r>
              <a:rPr lang="en-US" dirty="0">
                <a:latin typeface="Georgia" panose="02040502050405020303" pitchFamily="18" charset="0"/>
              </a:rPr>
              <a:t>and </a:t>
            </a:r>
            <a:r>
              <a:rPr lang="en-US" i="1" dirty="0">
                <a:latin typeface="Georgia" panose="02040502050405020303" pitchFamily="18" charset="0"/>
              </a:rPr>
              <a:t>useful life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4269F5-C128-71F8-2B42-E5ECF2965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-1044" r="42715" b="1044"/>
          <a:stretch/>
        </p:blipFill>
        <p:spPr bwMode="auto">
          <a:xfrm>
            <a:off x="9344647" y="939917"/>
            <a:ext cx="1538361" cy="300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849B16-B02E-5758-A080-23EE11C562BD}"/>
              </a:ext>
            </a:extLst>
          </p:cNvPr>
          <p:cNvCxnSpPr>
            <a:cxnSpLocks/>
          </p:cNvCxnSpPr>
          <p:nvPr/>
        </p:nvCxnSpPr>
        <p:spPr>
          <a:xfrm>
            <a:off x="7402673" y="2283301"/>
            <a:ext cx="1761423" cy="7700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190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0336B-C02E-70B5-F6C8-2F192C3C1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43A0-2A7B-8B44-70C7-E2B67C8A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What makes something a Capital Asset?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CA715-2FE4-0F26-BE40-30DA36F55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Georgia" panose="02040502050405020303" pitchFamily="18" charset="0"/>
              </a:rPr>
              <a:t>Cost Threshold 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Must be at least $5,000*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Georgia" panose="02040502050405020303" pitchFamily="18" charset="0"/>
              </a:rPr>
              <a:t>Useful Life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i="1" dirty="0">
                <a:latin typeface="Georgia" panose="02040502050405020303" pitchFamily="18" charset="0"/>
              </a:rPr>
              <a:t>Useful</a:t>
            </a:r>
            <a:r>
              <a:rPr lang="en-US" dirty="0">
                <a:latin typeface="Georgia" panose="02040502050405020303" pitchFamily="18" charset="0"/>
              </a:rPr>
              <a:t> life expectancy must be at least 1 year or more</a:t>
            </a:r>
            <a:endParaRPr lang="en-US" b="1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Georgia" panose="02040502050405020303" pitchFamily="18" charset="0"/>
              </a:rPr>
              <a:t>Standalone – Moveable 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The item cannot be permanently affixed to a building or another object in such a way as to lose its unique identity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A6AD5-969D-8070-92D9-41346C5CC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62F27-125F-38B8-8E73-6D2B54446932}"/>
              </a:ext>
            </a:extLst>
          </p:cNvPr>
          <p:cNvSpPr txBox="1"/>
          <p:nvPr/>
        </p:nvSpPr>
        <p:spPr>
          <a:xfrm>
            <a:off x="3008584" y="6410754"/>
            <a:ext cx="617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*will change to $10,000 whenever UW negotiates new F&amp;A rate</a:t>
            </a:r>
          </a:p>
        </p:txBody>
      </p:sp>
    </p:spTree>
    <p:extLst>
      <p:ext uri="{BB962C8B-B14F-4D97-AF65-F5344CB8AC3E}">
        <p14:creationId xmlns:p14="http://schemas.microsoft.com/office/powerpoint/2010/main" val="38617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4383-FC24-2496-0E4C-193CFD2F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EF417-4D20-A21F-47DE-4CC28AFE3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Capital Expenses</a:t>
            </a:r>
          </a:p>
          <a:p>
            <a:r>
              <a:rPr lang="en-US" dirty="0">
                <a:latin typeface="Georgia" panose="02040502050405020303" pitchFamily="18" charset="0"/>
              </a:rPr>
              <a:t>Capital Assets</a:t>
            </a:r>
          </a:p>
          <a:p>
            <a:r>
              <a:rPr lang="en-US" dirty="0">
                <a:latin typeface="Georgia" panose="02040502050405020303" pitchFamily="18" charset="0"/>
              </a:rPr>
              <a:t>Cost Threshold</a:t>
            </a:r>
          </a:p>
          <a:p>
            <a:r>
              <a:rPr lang="en-US" dirty="0">
                <a:latin typeface="Georgia" panose="02040502050405020303" pitchFamily="18" charset="0"/>
              </a:rPr>
              <a:t>Capitalizable Costs</a:t>
            </a:r>
          </a:p>
          <a:p>
            <a:r>
              <a:rPr lang="en-US" dirty="0">
                <a:latin typeface="Georgia" panose="02040502050405020303" pitchFamily="18" charset="0"/>
              </a:rPr>
              <a:t>Non-Capitalizable Costs</a:t>
            </a:r>
          </a:p>
          <a:p>
            <a:r>
              <a:rPr lang="en-US" dirty="0">
                <a:latin typeface="Georgia" panose="02040502050405020303" pitchFamily="18" charset="0"/>
              </a:rPr>
              <a:t>Budgeting Considerations</a:t>
            </a:r>
          </a:p>
          <a:p>
            <a:r>
              <a:rPr lang="en-US" dirty="0">
                <a:latin typeface="Georgia" panose="02040502050405020303" pitchFamily="18" charset="0"/>
              </a:rPr>
              <a:t>Terms and Conditions</a:t>
            </a:r>
          </a:p>
          <a:p>
            <a:r>
              <a:rPr lang="en-US" dirty="0">
                <a:latin typeface="Georgia" panose="02040502050405020303" pitchFamily="18" charset="0"/>
              </a:rPr>
              <a:t>Titling and Disposition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A40EA-5736-0211-17E5-B50F63D58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82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62044-1382-40B8-F7E2-AF65B4B52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F45B-AB8D-5C7E-9208-03D807F1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Other costs able to be capitalized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3AC0E-AA0D-6B8C-CDB8-067349D28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</a:rPr>
              <a:t>Associated Costs </a:t>
            </a:r>
            <a:r>
              <a:rPr lang="en-US" dirty="0">
                <a:latin typeface="Georgia" panose="02040502050405020303" pitchFamily="18" charset="0"/>
              </a:rPr>
              <a:t>of receiving a capital asset and placing it into service </a:t>
            </a:r>
            <a:r>
              <a:rPr lang="en-US" i="1" dirty="0">
                <a:latin typeface="Georgia" panose="02040502050405020303" pitchFamily="18" charset="0"/>
              </a:rPr>
              <a:t>may</a:t>
            </a:r>
            <a:r>
              <a:rPr lang="en-US" dirty="0">
                <a:latin typeface="Georgia" panose="02040502050405020303" pitchFamily="18" charset="0"/>
              </a:rPr>
              <a:t> be allowed to be capitalized, including:</a:t>
            </a:r>
            <a:br>
              <a:rPr lang="en-US" b="1" dirty="0">
                <a:latin typeface="Georgia" panose="02040502050405020303" pitchFamily="18" charset="0"/>
              </a:rPr>
            </a:br>
            <a:endParaRPr lang="en-US" b="1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Freight Costs</a:t>
            </a:r>
          </a:p>
          <a:p>
            <a:r>
              <a:rPr lang="en-US" dirty="0">
                <a:latin typeface="Georgia" panose="02040502050405020303" pitchFamily="18" charset="0"/>
              </a:rPr>
              <a:t>In-transit Insurance</a:t>
            </a:r>
          </a:p>
          <a:p>
            <a:r>
              <a:rPr lang="en-US" dirty="0">
                <a:latin typeface="Georgia" panose="02040502050405020303" pitchFamily="18" charset="0"/>
              </a:rPr>
              <a:t>Customs Charges</a:t>
            </a:r>
          </a:p>
          <a:p>
            <a:r>
              <a:rPr lang="en-US" dirty="0">
                <a:latin typeface="Georgia" panose="02040502050405020303" pitchFamily="18" charset="0"/>
              </a:rPr>
              <a:t>Installation and Setup </a:t>
            </a:r>
          </a:p>
          <a:p>
            <a:r>
              <a:rPr lang="en-US" dirty="0">
                <a:latin typeface="Georgia" panose="02040502050405020303" pitchFamily="18" charset="0"/>
              </a:rPr>
              <a:t>Training</a:t>
            </a:r>
          </a:p>
          <a:p>
            <a:r>
              <a:rPr lang="en-US" dirty="0">
                <a:latin typeface="Georgia" panose="02040502050405020303" pitchFamily="18" charset="0"/>
              </a:rPr>
              <a:t>Value received form trade-in of an existing asset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2B804-DBED-1BD3-1990-9CB8D6493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96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96809-F580-7E5E-4BA7-9FCC56FB0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8083-1B0C-286C-E478-6FA6A4B0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Cost Threshold -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1C9C6-B698-B350-72DA-1AEB283FE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</a:rPr>
              <a:t>Cost Threshold at UW is currently* $5,000</a:t>
            </a:r>
            <a:br>
              <a:rPr lang="en-US" b="1" dirty="0">
                <a:latin typeface="Georgia" panose="02040502050405020303" pitchFamily="18" charset="0"/>
              </a:rPr>
            </a:br>
            <a:endParaRPr lang="en-US" b="1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Must have a </a:t>
            </a:r>
            <a:r>
              <a:rPr lang="en-US" u="sng" dirty="0">
                <a:latin typeface="Georgia" panose="02040502050405020303" pitchFamily="18" charset="0"/>
              </a:rPr>
              <a:t>per-unit</a:t>
            </a:r>
            <a:r>
              <a:rPr lang="en-US" dirty="0">
                <a:latin typeface="Georgia" panose="02040502050405020303" pitchFamily="18" charset="0"/>
              </a:rPr>
              <a:t> acquisition cost of &gt;= $5,000 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Must have a </a:t>
            </a:r>
            <a:r>
              <a:rPr lang="en-US" u="sng" dirty="0">
                <a:latin typeface="Georgia" panose="02040502050405020303" pitchFamily="18" charset="0"/>
              </a:rPr>
              <a:t>combined fabricated</a:t>
            </a:r>
            <a:r>
              <a:rPr lang="en-US" dirty="0">
                <a:latin typeface="Georgia" panose="02040502050405020303" pitchFamily="18" charset="0"/>
              </a:rPr>
              <a:t> cost of &gt;= $5,000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This means $0.50 bolts could/should be capitalized if part of a fabrication &gt; $5,000</a:t>
            </a:r>
          </a:p>
          <a:p>
            <a:pPr marL="457200" lvl="1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*OMB now lists $10,000 but UW is still following its negotiated F&amp;A rate 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27CF9-040B-F37A-4172-C50A5D83E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3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16631-38A9-7E38-AAF4-886CB7148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97795-DEAD-7ECD-A367-032B141B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Notes about Fabricated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96982-7F68-9954-7F9A-5CF65188F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Fabrications are capitalized </a:t>
            </a:r>
            <a:r>
              <a:rPr lang="en-US" b="1" dirty="0">
                <a:latin typeface="Georgia" panose="02040502050405020303" pitchFamily="18" charset="0"/>
              </a:rPr>
              <a:t>if</a:t>
            </a:r>
            <a:r>
              <a:rPr lang="en-US" b="1" i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they meet the same standards as a capital asset – cost, useful life, moveable.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Fabrications are: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Custom joined component parts and direct labor creations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Commercially not available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All components </a:t>
            </a:r>
            <a:r>
              <a:rPr lang="en-US" b="1" dirty="0">
                <a:latin typeface="Georgia" panose="02040502050405020303" pitchFamily="18" charset="0"/>
              </a:rPr>
              <a:t>must</a:t>
            </a:r>
            <a:r>
              <a:rPr lang="en-US" dirty="0">
                <a:latin typeface="Georgia" panose="02040502050405020303" pitchFamily="18" charset="0"/>
              </a:rPr>
              <a:t> work together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Each part must be necessary for asset to function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Software can be part of fabrication if it will not function without it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Fabrications receive </a:t>
            </a:r>
            <a:r>
              <a:rPr lang="en-US" b="1" dirty="0">
                <a:latin typeface="Georgia" panose="02040502050405020303" pitchFamily="18" charset="0"/>
              </a:rPr>
              <a:t>one</a:t>
            </a:r>
            <a:r>
              <a:rPr lang="en-US" dirty="0">
                <a:latin typeface="Georgia" panose="02040502050405020303" pitchFamily="18" charset="0"/>
              </a:rPr>
              <a:t> asset ID</a:t>
            </a:r>
          </a:p>
          <a:p>
            <a:pPr marL="457200" lvl="1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FC676-9C1E-1909-93E5-0FDD01FDA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71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2AD02-221E-2E0F-E502-1597C9401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1C69-FC0A-5C12-FBEB-4228B9F8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Notes about Child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28FCD-B85D-C6B5-3EB6-3B1B41EC1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Child Assets are add-ons to (completed) assets – “Parent”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They must meet the same standards as a capital asset – cost, useful life, moveable.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In our example: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F3AB9-E398-E663-101C-B3F900111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D1F12-EF1A-CA70-808B-24B03BBDC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48" r="48269" b="4745"/>
          <a:stretch/>
        </p:blipFill>
        <p:spPr>
          <a:xfrm>
            <a:off x="3991983" y="4500979"/>
            <a:ext cx="1475386" cy="1075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2B5CF1-A2C1-AD91-7E9E-CB5D4CA50E94}"/>
              </a:ext>
            </a:extLst>
          </p:cNvPr>
          <p:cNvSpPr txBox="1"/>
          <p:nvPr/>
        </p:nvSpPr>
        <p:spPr>
          <a:xfrm>
            <a:off x="3590411" y="5583221"/>
            <a:ext cx="2505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Specialized Objective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- $18,172.38</a:t>
            </a:r>
          </a:p>
        </p:txBody>
      </p:sp>
    </p:spTree>
    <p:extLst>
      <p:ext uri="{BB962C8B-B14F-4D97-AF65-F5344CB8AC3E}">
        <p14:creationId xmlns:p14="http://schemas.microsoft.com/office/powerpoint/2010/main" val="718916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E6252-DB8D-9B23-857F-4F4B7565E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9850-A53D-01E1-B9FE-D3D959B2D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Costs that Cannot be Capitalized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97FD7-30C2-20F2-66F0-FB459C996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</a:rPr>
              <a:t>Consumables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Even if a single cost is &gt; $5,000 for the consumable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Even if the items are used with the capitalized equipment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Pipets, slides, chemicals, gases, fuels or similar supporting supplies</a:t>
            </a:r>
          </a:p>
          <a:p>
            <a:pPr marL="0" indent="0">
              <a:buNone/>
            </a:pPr>
            <a:endParaRPr lang="en-US" sz="5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</a:rPr>
              <a:t>Immoveable Items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Items either permanently installed or affixed to a building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Sinks, outlets, fume hoods, buried fuel tanks or similar items.</a:t>
            </a:r>
          </a:p>
          <a:p>
            <a:pPr marL="0" indent="0">
              <a:buNone/>
            </a:pPr>
            <a:br>
              <a:rPr lang="en-US" sz="1000" b="1" dirty="0">
                <a:latin typeface="Georgia" panose="02040502050405020303" pitchFamily="18" charset="0"/>
              </a:rPr>
            </a:br>
            <a:r>
              <a:rPr lang="en-US" b="1" dirty="0">
                <a:latin typeface="Georgia" panose="02040502050405020303" pitchFamily="18" charset="0"/>
              </a:rPr>
              <a:t>Upgrades, additions and/or modifications &lt; $5,000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Even if these materially increase an assets value or useful life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2A306-C5D7-1B90-0FD3-614E179E2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24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86572-0E81-8F93-9404-210755E41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A1BC-6830-CD26-107B-8CAC4F4D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Other Costs that Cannot be Capitalized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337E-36E4-21A4-E7D5-207376B65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Associated Costs with Capital Equipment</a:t>
            </a:r>
          </a:p>
          <a:p>
            <a:r>
              <a:rPr lang="en-US" dirty="0">
                <a:latin typeface="Georgia" panose="02040502050405020303" pitchFamily="18" charset="0"/>
              </a:rPr>
              <a:t>Warranties</a:t>
            </a:r>
          </a:p>
          <a:p>
            <a:r>
              <a:rPr lang="en-US" dirty="0">
                <a:latin typeface="Georgia" panose="02040502050405020303" pitchFamily="18" charset="0"/>
              </a:rPr>
              <a:t>Maintenance</a:t>
            </a:r>
          </a:p>
          <a:p>
            <a:r>
              <a:rPr lang="en-US" dirty="0">
                <a:latin typeface="Georgia" panose="02040502050405020303" pitchFamily="18" charset="0"/>
              </a:rPr>
              <a:t>Service Plans</a:t>
            </a:r>
          </a:p>
          <a:p>
            <a:r>
              <a:rPr lang="en-US" dirty="0">
                <a:latin typeface="Georgia" panose="02040502050405020303" pitchFamily="18" charset="0"/>
              </a:rPr>
              <a:t>Replacement Parts</a:t>
            </a:r>
          </a:p>
          <a:p>
            <a:r>
              <a:rPr lang="en-US" dirty="0">
                <a:latin typeface="Georgia" panose="02040502050405020303" pitchFamily="18" charset="0"/>
              </a:rPr>
              <a:t>Spare Parts</a:t>
            </a:r>
          </a:p>
          <a:p>
            <a:r>
              <a:rPr lang="en-US" dirty="0">
                <a:latin typeface="Georgia" panose="02040502050405020303" pitchFamily="18" charset="0"/>
              </a:rPr>
              <a:t>Repair costs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FD704-7464-4D12-C345-65B36154B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12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2D34E-A624-C4DE-5F0F-8DD84A07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02EA94-89A2-E3B5-3E28-29628476E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2" t="-1044" r="1184" b="1044"/>
          <a:stretch/>
        </p:blipFill>
        <p:spPr bwMode="auto">
          <a:xfrm>
            <a:off x="-514350" y="1684444"/>
            <a:ext cx="7502979" cy="48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C210E4-3AE9-AE9B-D91C-C8FF8EDB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Which expenses are capitalized?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0F898-F46C-6FFA-F1E3-9F954192FDFA}"/>
              </a:ext>
            </a:extLst>
          </p:cNvPr>
          <p:cNvSpPr txBox="1"/>
          <p:nvPr/>
        </p:nvSpPr>
        <p:spPr>
          <a:xfrm>
            <a:off x="7339378" y="3238500"/>
            <a:ext cx="527172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  <a:latin typeface="Georgia" panose="02040502050405020303" pitchFamily="18" charset="0"/>
              </a:rPr>
              <a:t>- Microscope - </a:t>
            </a:r>
            <a:r>
              <a:rPr lang="en-US" dirty="0">
                <a:latin typeface="Georgia" panose="02040502050405020303" pitchFamily="18" charset="0"/>
              </a:rPr>
              <a:t>$150,000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- Computer - $1,500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- Software - $4,000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- Environmental Controller - $7,000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- </a:t>
            </a:r>
            <a:r>
              <a:rPr lang="en-US" dirty="0">
                <a:latin typeface="Georgia" panose="02040502050405020303" pitchFamily="18" charset="0"/>
              </a:rPr>
              <a:t>System Installation - $6,200</a:t>
            </a:r>
            <a:endParaRPr lang="en-US" b="0" i="0" dirty="0">
              <a:effectLst/>
              <a:latin typeface="Georgia" panose="02040502050405020303" pitchFamily="18" charset="0"/>
            </a:endParaRP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- </a:t>
            </a:r>
            <a:r>
              <a:rPr lang="en-US" dirty="0">
                <a:latin typeface="Georgia" panose="02040502050405020303" pitchFamily="18" charset="0"/>
              </a:rPr>
              <a:t>Training Costs - $3,000</a:t>
            </a:r>
            <a:endParaRPr lang="en-US" b="0" i="0" dirty="0">
              <a:effectLst/>
              <a:latin typeface="Georgia" panose="02040502050405020303" pitchFamily="18" charset="0"/>
            </a:endParaRP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- Shipping, Customs &amp; Insurance - $5,000</a:t>
            </a:r>
          </a:p>
          <a:p>
            <a:r>
              <a:rPr lang="en-US" dirty="0">
                <a:latin typeface="Georgia" panose="02040502050405020303" pitchFamily="18" charset="0"/>
              </a:rPr>
              <a:t>- Annual Maintenance (3 yrs) - $15,000</a:t>
            </a:r>
          </a:p>
          <a:p>
            <a:r>
              <a:rPr lang="en-US" dirty="0">
                <a:latin typeface="Georgia" panose="02040502050405020303" pitchFamily="18" charset="0"/>
              </a:rPr>
              <a:t>- Trade-in ($9,875)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2400" b="1" dirty="0">
                <a:latin typeface="Georgia" panose="02040502050405020303" pitchFamily="18" charset="0"/>
              </a:rPr>
              <a:t>Total - $181,825</a:t>
            </a:r>
            <a:endParaRPr lang="en-US" sz="2400" b="1" i="0" dirty="0"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52487-84C4-E24F-2201-21F7A1A1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320" y="1812040"/>
            <a:ext cx="8087854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73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8FE1F-4AE9-0B6D-EC29-792DC0EC5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2E2C-8E30-A8FB-DA59-7B368378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24" y="365125"/>
            <a:ext cx="11485266" cy="1325563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Which expenses are capitalized?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6766A81-5259-D647-4A9D-59792E978C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2" t="-1044" r="1184" b="1044"/>
          <a:stretch/>
        </p:blipFill>
        <p:spPr bwMode="auto">
          <a:xfrm>
            <a:off x="890807" y="1788427"/>
            <a:ext cx="3165322" cy="205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6D7FE4-B6EC-68F2-A2E5-2A6D733BE6E9}"/>
              </a:ext>
            </a:extLst>
          </p:cNvPr>
          <p:cNvSpPr txBox="1"/>
          <p:nvPr/>
        </p:nvSpPr>
        <p:spPr>
          <a:xfrm>
            <a:off x="616085" y="3859764"/>
            <a:ext cx="371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effectLst/>
                <a:latin typeface="Georgia" panose="02040502050405020303" pitchFamily="18" charset="0"/>
              </a:rPr>
              <a:t>Nikon System</a:t>
            </a:r>
            <a:r>
              <a:rPr lang="en-US" dirty="0">
                <a:latin typeface="Georgia" panose="02040502050405020303" pitchFamily="18" charset="0"/>
              </a:rPr>
              <a:t> - $181,825</a:t>
            </a:r>
          </a:p>
        </p:txBody>
      </p:sp>
      <p:pic>
        <p:nvPicPr>
          <p:cNvPr id="3" name="Picture 2" descr="Active Anti-Vibration Table | IAC Geometrische Ingenieurs B.V.">
            <a:extLst>
              <a:ext uri="{FF2B5EF4-FFF2-40B4-BE49-F238E27FC236}">
                <a16:creationId xmlns:a16="http://schemas.microsoft.com/office/drawing/2014/main" id="{B4632842-5103-E291-4D9A-88E6C412F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43" y="4224312"/>
            <a:ext cx="2329257" cy="18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091BF69-C46C-608E-EC57-CE22DA2B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583" y="1921567"/>
            <a:ext cx="2903466" cy="1938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5C03E-F201-D720-A18B-A1E22656B4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248" r="48269" b="4745"/>
          <a:stretch/>
        </p:blipFill>
        <p:spPr>
          <a:xfrm>
            <a:off x="3991983" y="4500979"/>
            <a:ext cx="1475386" cy="1075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F83775-5C98-C6E2-5A4B-DA47CDB0E426}"/>
              </a:ext>
            </a:extLst>
          </p:cNvPr>
          <p:cNvSpPr txBox="1"/>
          <p:nvPr/>
        </p:nvSpPr>
        <p:spPr>
          <a:xfrm>
            <a:off x="1089777" y="6011806"/>
            <a:ext cx="250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Table - $10,625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EC7BC-984D-ED43-0808-973D36B59806}"/>
              </a:ext>
            </a:extLst>
          </p:cNvPr>
          <p:cNvSpPr txBox="1"/>
          <p:nvPr/>
        </p:nvSpPr>
        <p:spPr>
          <a:xfrm>
            <a:off x="8708217" y="3920113"/>
            <a:ext cx="2158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FP&amp;M - $3,500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41BBCB-CC33-70C1-BD51-3EC8A960F521}"/>
              </a:ext>
            </a:extLst>
          </p:cNvPr>
          <p:cNvSpPr txBox="1"/>
          <p:nvPr/>
        </p:nvSpPr>
        <p:spPr>
          <a:xfrm>
            <a:off x="3590411" y="5583221"/>
            <a:ext cx="2505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Specialized Objective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- $18,172.38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82B55BE-7CDA-D9F4-0D09-47F673097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t="16430" r="13224"/>
          <a:stretch/>
        </p:blipFill>
        <p:spPr bwMode="auto">
          <a:xfrm>
            <a:off x="4931371" y="1836725"/>
            <a:ext cx="2329257" cy="20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8BD9D7-25D6-5679-0E8A-17C9A282A922}"/>
              </a:ext>
            </a:extLst>
          </p:cNvPr>
          <p:cNvSpPr txBox="1"/>
          <p:nvPr/>
        </p:nvSpPr>
        <p:spPr>
          <a:xfrm>
            <a:off x="4780042" y="3973739"/>
            <a:ext cx="263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effectLst/>
                <a:latin typeface="Georgia" panose="02040502050405020303" pitchFamily="18" charset="0"/>
              </a:rPr>
              <a:t>Enclosure </a:t>
            </a:r>
            <a:r>
              <a:rPr lang="en-US" dirty="0">
                <a:latin typeface="Georgia" panose="02040502050405020303" pitchFamily="18" charset="0"/>
              </a:rPr>
              <a:t>- $28,200</a:t>
            </a:r>
          </a:p>
        </p:txBody>
      </p:sp>
      <p:pic>
        <p:nvPicPr>
          <p:cNvPr id="14" name="Picture 2" descr="A Guide to Ensuring High-Quality Laboratory Consumables">
            <a:extLst>
              <a:ext uri="{FF2B5EF4-FFF2-40B4-BE49-F238E27FC236}">
                <a16:creationId xmlns:a16="http://schemas.microsoft.com/office/drawing/2014/main" id="{53E3AC87-75EF-182D-DA73-01FFF4B6F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/>
          <a:stretch/>
        </p:blipFill>
        <p:spPr bwMode="auto">
          <a:xfrm>
            <a:off x="8916289" y="4393835"/>
            <a:ext cx="1950126" cy="13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EE0501-804E-0740-D711-53A2CDB22520}"/>
              </a:ext>
            </a:extLst>
          </p:cNvPr>
          <p:cNvSpPr txBox="1"/>
          <p:nvPr/>
        </p:nvSpPr>
        <p:spPr>
          <a:xfrm>
            <a:off x="8812253" y="5883295"/>
            <a:ext cx="2158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Consumables - $15,000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C6FC62-BF19-6143-39D6-CFEF513DA7D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35" r="5635" b="31658"/>
          <a:stretch/>
        </p:blipFill>
        <p:spPr>
          <a:xfrm>
            <a:off x="6445952" y="4393835"/>
            <a:ext cx="1889631" cy="15454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D9EC53-1A3D-5E51-21AB-164735B7C458}"/>
              </a:ext>
            </a:extLst>
          </p:cNvPr>
          <p:cNvSpPr txBox="1"/>
          <p:nvPr/>
        </p:nvSpPr>
        <p:spPr>
          <a:xfrm>
            <a:off x="6137973" y="5924882"/>
            <a:ext cx="2505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Software Licenses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- $18,000</a:t>
            </a:r>
          </a:p>
        </p:txBody>
      </p:sp>
    </p:spTree>
    <p:extLst>
      <p:ext uri="{BB962C8B-B14F-4D97-AF65-F5344CB8AC3E}">
        <p14:creationId xmlns:p14="http://schemas.microsoft.com/office/powerpoint/2010/main" val="3190915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E69BD-7A5E-25D9-6E9F-3B4BF9581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C7B9-175E-7827-6F9A-BA9D54018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82" y="365125"/>
            <a:ext cx="11468886" cy="1325563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Capital Expenses in our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5A274-0C68-8FE7-C7FA-488ADC2D0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Equipment – </a:t>
            </a:r>
            <a:r>
              <a:rPr lang="en-US" i="1" dirty="0">
                <a:latin typeface="Georgia" panose="02040502050405020303" pitchFamily="18" charset="0"/>
              </a:rPr>
              <a:t>Microscope, Anti-Vibration Table</a:t>
            </a:r>
          </a:p>
          <a:p>
            <a:r>
              <a:rPr lang="en-US" dirty="0">
                <a:latin typeface="Georgia" panose="02040502050405020303" pitchFamily="18" charset="0"/>
              </a:rPr>
              <a:t>Trade-in Value of an existing asset – </a:t>
            </a:r>
            <a:r>
              <a:rPr lang="en-US" i="1" dirty="0">
                <a:latin typeface="Georgia" panose="02040502050405020303" pitchFamily="18" charset="0"/>
              </a:rPr>
              <a:t>old microscope</a:t>
            </a:r>
          </a:p>
          <a:p>
            <a:r>
              <a:rPr lang="en-US" dirty="0">
                <a:latin typeface="Georgia" panose="02040502050405020303" pitchFamily="18" charset="0"/>
              </a:rPr>
              <a:t>Freight, Insurance and Customs Costs</a:t>
            </a:r>
          </a:p>
          <a:p>
            <a:r>
              <a:rPr lang="en-US" dirty="0">
                <a:latin typeface="Georgia" panose="02040502050405020303" pitchFamily="18" charset="0"/>
              </a:rPr>
              <a:t>Installation and Setup </a:t>
            </a:r>
          </a:p>
          <a:p>
            <a:r>
              <a:rPr lang="en-US" dirty="0">
                <a:latin typeface="Georgia" panose="02040502050405020303" pitchFamily="18" charset="0"/>
              </a:rPr>
              <a:t>Training</a:t>
            </a:r>
          </a:p>
          <a:p>
            <a:r>
              <a:rPr lang="en-US" dirty="0">
                <a:latin typeface="Georgia" panose="02040502050405020303" pitchFamily="18" charset="0"/>
              </a:rPr>
              <a:t>Software ???</a:t>
            </a:r>
          </a:p>
          <a:p>
            <a:r>
              <a:rPr lang="en-US" dirty="0">
                <a:latin typeface="Georgia" panose="02040502050405020303" pitchFamily="18" charset="0"/>
              </a:rPr>
              <a:t>Additions &gt;= $5,000 that add value and/or useable life to asset - </a:t>
            </a:r>
            <a:r>
              <a:rPr lang="en-US" i="1" dirty="0">
                <a:latin typeface="Georgia" panose="02040502050405020303" pitchFamily="18" charset="0"/>
              </a:rPr>
              <a:t>lens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31D2A-95C6-F325-4621-E1121715E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88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03E11-F983-1775-B938-04FAE0A36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F139-068F-D18D-6EBE-FD7C6A71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Costs unable to be Capitalized in our Scenario?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232FB-D52E-AE55-D7DF-2AD008C86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Maintenance Plan</a:t>
            </a:r>
          </a:p>
          <a:p>
            <a:r>
              <a:rPr lang="en-US" dirty="0">
                <a:latin typeface="Georgia" panose="02040502050405020303" pitchFamily="18" charset="0"/>
              </a:rPr>
              <a:t>FP&amp;M Costs</a:t>
            </a:r>
          </a:p>
          <a:p>
            <a:r>
              <a:rPr lang="en-US" dirty="0">
                <a:latin typeface="Georgia" panose="02040502050405020303" pitchFamily="18" charset="0"/>
              </a:rPr>
              <a:t>Consumables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A903-29B3-9A5D-4988-682F5D13F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2" descr="A Guide to Ensuring High-Quality Laboratory Consumables">
            <a:extLst>
              <a:ext uri="{FF2B5EF4-FFF2-40B4-BE49-F238E27FC236}">
                <a16:creationId xmlns:a16="http://schemas.microsoft.com/office/drawing/2014/main" id="{8A284E68-5965-5691-576A-EFB7F6AA9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/>
          <a:stretch/>
        </p:blipFill>
        <p:spPr bwMode="auto">
          <a:xfrm>
            <a:off x="7916717" y="1875052"/>
            <a:ext cx="2821963" cy="20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73B9797-C820-5207-31DD-7DDAC83E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346" y="4281563"/>
            <a:ext cx="2903466" cy="193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3F68-8A20-7954-99AC-41EDDFC6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DC0A5-22DC-5137-CC19-CAB736FB5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Clearly identify capitalized equipment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Be able to more effectively budget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Know what questions around seemingly “non-equipment” equipment should be asked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Better navigate terms and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Become more familiar with UW resources on capital equipment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2FB94-2F84-298C-5CBD-0118B564C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65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6182D-A0DA-0382-7238-B75F43B57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819D-452D-A1AA-B912-D65963C9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Pre-Award Budgeting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941-BCA4-74AC-38F7-0A9AFCAE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</a:rPr>
              <a:t>Communication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Talk with your PI! Understand the full plan and implications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Identify any required facility upgrades (get FP&amp;M quotes)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Explore all peripheral costs</a:t>
            </a:r>
          </a:p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</a:rPr>
              <a:t>Budget Correctly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Ensure capital expenses are exempt from F&amp;A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Provide quotes</a:t>
            </a:r>
          </a:p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</a:rPr>
              <a:t>Unallowable Costs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Identify any costs that are required for the equipment would be unallowable on the grant</a:t>
            </a:r>
          </a:p>
          <a:p>
            <a:pPr marL="0" indent="0">
              <a:buNone/>
            </a:pPr>
            <a:endParaRPr lang="en-US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4D77C-933F-5550-02DC-4ECFDCFCE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90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0DA40-D351-6CB2-F752-C228DF8A4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2ADA-9ECE-3F35-58B9-986E820E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Allowable Costs - NOFO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883A6-CD16-689C-1F19-98A22424F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874" y="1788986"/>
            <a:ext cx="6006251" cy="460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17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871E-B991-90CC-574B-1162DC57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Terms and Conditions – NO Equipment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8137B-77DE-E619-B8B9-192221E38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F5F1F-71CD-726C-6518-0C06BA634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94" y="2085274"/>
            <a:ext cx="12124288" cy="355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01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186AD-56B4-C4D6-179F-41E3E5392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96FB8-1727-DB4C-4D12-F19E5FCC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60967" cy="1325563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Terms and Conditions – Prior Approval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F2184-CA56-DC6B-C601-7788A3C4F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43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A5AD4E-66D7-FFE8-AA61-09F72F86C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58" y="2038780"/>
            <a:ext cx="13018226" cy="338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06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8B801-43A9-FB25-942A-7A33B4D05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8E9E8-7A8C-F650-20E7-9980C33F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60967" cy="1325563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Terms and Conditions – Prior Approval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66D78-2080-6E32-3C66-04A083401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44</a:t>
            </a:fld>
            <a:endParaRPr lang="en-US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D4639037-9B0E-CCBD-EEDE-C3DAEA6CE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6411" y="1892748"/>
            <a:ext cx="7086274" cy="1325562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5A0D6D-0099-8E50-1401-BD7F146215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5" t="1949" r="4397" b="-1949"/>
          <a:stretch/>
        </p:blipFill>
        <p:spPr>
          <a:xfrm>
            <a:off x="653504" y="4133148"/>
            <a:ext cx="11345662" cy="17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555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9207-FF79-CD0A-4FB2-B264E51D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Terms and Conditions - 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4E600-75D0-F0AE-5065-B37C3CF4B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45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D7C4FF-8E7A-DF1B-537B-BF0CF522EF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983" b="2603"/>
          <a:stretch/>
        </p:blipFill>
        <p:spPr>
          <a:xfrm>
            <a:off x="0" y="1970326"/>
            <a:ext cx="10479109" cy="1079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7B1DB0-F3F3-6B37-92A8-D95303588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3" y="3805964"/>
            <a:ext cx="10764752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03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BCC4B-E8CA-020A-FA7A-C7F66ACC9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7ECC-16D5-9B63-3561-679A0BDA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Terms and Conditions – Buy America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2BAF9-F281-901F-CDA6-09AE6F272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B55A5-850E-98DF-15E8-1D5EE45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966" y="2507672"/>
            <a:ext cx="12397931" cy="203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0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B499E-1DEA-8341-5C7F-E5DAF9E1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Titling -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28825-4421-0DDF-5AC1-17C29A2AD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Sponsor Conditions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Sponsor may allow title to rest with UW, but equipment only be used on sponsored projects funded by that sponsor</a:t>
            </a:r>
          </a:p>
          <a:p>
            <a:r>
              <a:rPr lang="en-US" dirty="0">
                <a:latin typeface="Georgia" panose="02040502050405020303" pitchFamily="18" charset="0"/>
              </a:rPr>
              <a:t>Trade in Restrictions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69D63-9E3E-B46C-9E49-43D808AA9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04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D64FE-FF30-5DD4-0074-F69DE881C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Disposition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582A7-DBFB-E8A5-C398-65AC12D02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9F176-28F3-EC9A-9B01-95A4464CB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030" y="113837"/>
            <a:ext cx="7116168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023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D3E2-16F6-0856-1A7D-A28548F2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3A438-4DD6-A557-899B-9733AA043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49</a:t>
            </a:fld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291661FD-F70F-40FB-0985-6B9B20261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8"/>
          <a:stretch/>
        </p:blipFill>
        <p:spPr>
          <a:xfrm>
            <a:off x="1750522" y="2408173"/>
            <a:ext cx="8690956" cy="328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6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D39A7-FAB4-72B6-855E-60F4D7A28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DCAB-FB4F-4C22-113D-44CDD86C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Let’s buy a fancy microscope!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842700-2F9C-6E07-0BF0-C1440E8EEFF1}"/>
              </a:ext>
            </a:extLst>
          </p:cNvPr>
          <p:cNvSpPr txBox="1"/>
          <p:nvPr/>
        </p:nvSpPr>
        <p:spPr>
          <a:xfrm>
            <a:off x="6096000" y="3471045"/>
            <a:ext cx="52717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Georgia" panose="02040502050405020303" pitchFamily="18" charset="0"/>
              </a:rPr>
              <a:t>Ooooh</a:t>
            </a:r>
            <a:r>
              <a:rPr lang="en-US" sz="2400" dirty="0">
                <a:latin typeface="Georgia" panose="02040502050405020303" pitchFamily="18" charset="0"/>
              </a:rPr>
              <a:t>, so fancy and </a:t>
            </a:r>
            <a:r>
              <a:rPr lang="en-US" sz="2400" i="1" dirty="0">
                <a:latin typeface="Georgia" panose="02040502050405020303" pitchFamily="18" charset="0"/>
              </a:rPr>
              <a:t>only </a:t>
            </a:r>
            <a:r>
              <a:rPr lang="en-US" sz="2400" dirty="0">
                <a:latin typeface="Georgia" panose="02040502050405020303" pitchFamily="18" charset="0"/>
              </a:rPr>
              <a:t>$150K</a:t>
            </a:r>
          </a:p>
          <a:p>
            <a:endParaRPr lang="en-US" dirty="0">
              <a:latin typeface="Noto Sans" panose="020B0502040504020204" pitchFamily="34" charset="0"/>
            </a:endParaRPr>
          </a:p>
          <a:p>
            <a:endParaRPr lang="en-US" b="0" i="0" dirty="0">
              <a:effectLst/>
              <a:latin typeface="Noto Sans" panose="020B0502040504020204" pitchFamily="34" charset="0"/>
            </a:endParaRPr>
          </a:p>
          <a:p>
            <a:endParaRPr lang="en-US" dirty="0"/>
          </a:p>
        </p:txBody>
      </p:sp>
      <p:pic>
        <p:nvPicPr>
          <p:cNvPr id="9218" name="Picture 2" descr="😍 Smiling Face with Heart-Eyes on Google Noto Color Emoji 15.0">
            <a:extLst>
              <a:ext uri="{FF2B5EF4-FFF2-40B4-BE49-F238E27FC236}">
                <a16:creationId xmlns:a16="http://schemas.microsoft.com/office/drawing/2014/main" id="{8342E4EE-7AFB-9D61-85EC-E26B0273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23" y="4117376"/>
            <a:ext cx="1947228" cy="194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649091-9974-9DB6-C942-F2A9DDB97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-1044" r="42715" b="1044"/>
          <a:stretch/>
        </p:blipFill>
        <p:spPr bwMode="auto">
          <a:xfrm>
            <a:off x="1558213" y="1684444"/>
            <a:ext cx="2491274" cy="48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281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64AE4-3585-B463-9266-EA4A1830D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8332-0218-61D6-6EEB-5BDA5884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Resources – UW Business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52E9D-B7A2-B0E6-6523-FFC71ED12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Capital Equipment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  <a:hlinkClick r:id="rId3"/>
              </a:rPr>
              <a:t>https://businessservices.wisc.edu/accounting/capital-equipment/</a:t>
            </a:r>
            <a:r>
              <a:rPr lang="en-US" sz="18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Definitions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  <a:hlinkClick r:id="rId4"/>
              </a:rPr>
              <a:t>https://businessservices.wisc.edu/wp-content/uploads/sites/546/2018/11/Capital-Equipment-Definitions.pdf</a:t>
            </a:r>
            <a:r>
              <a:rPr lang="en-US" sz="18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Policy – Capital Equipment 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  <a:hlinkClick r:id="rId5"/>
              </a:rPr>
              <a:t>https://policy.wisc.edu/library/UW-3008</a:t>
            </a:r>
            <a:r>
              <a:rPr lang="en-US" sz="18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Procedure – Fabricated Capital Equipment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  <a:hlinkClick r:id="rId6"/>
              </a:rPr>
              <a:t>https://businessservices.wisc.edu/documents/3008-4-fabricated-capital-equipment-procedure/</a:t>
            </a:r>
            <a:r>
              <a:rPr lang="en-US" sz="18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Procedure – Upgrades to Existing Capital Equipment </a:t>
            </a:r>
            <a:r>
              <a:rPr lang="en-US" sz="1800" dirty="0">
                <a:latin typeface="Georgia" panose="02040502050405020303" pitchFamily="18" charset="0"/>
                <a:hlinkClick r:id="rId7"/>
              </a:rPr>
              <a:t>https://businessservices.wisc.edu/documents/3008-5-upgrades-to-existing-capital-equipment-procedure/</a:t>
            </a:r>
            <a:r>
              <a:rPr lang="en-US" sz="18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F5598-13C6-A950-57B8-D8303ABAC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5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7DC53-8607-741A-2237-798810289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E2C08F-6377-EF98-53D6-34F678E62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22" r="1046"/>
          <a:stretch/>
        </p:blipFill>
        <p:spPr>
          <a:xfrm>
            <a:off x="668129" y="1785207"/>
            <a:ext cx="6392499" cy="46032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1DBD63-29AB-9D70-DC78-5DB2555B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Gotta get rid of this antique first…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C9FCD-4D92-C597-CC64-44F17A683C94}"/>
              </a:ext>
            </a:extLst>
          </p:cNvPr>
          <p:cNvSpPr txBox="1"/>
          <p:nvPr/>
        </p:nvSpPr>
        <p:spPr>
          <a:xfrm>
            <a:off x="7236740" y="2055522"/>
            <a:ext cx="485262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Look at that screen and how small it is. </a:t>
            </a:r>
          </a:p>
          <a:p>
            <a:r>
              <a:rPr lang="en-US" sz="2000" dirty="0">
                <a:latin typeface="Georgia" panose="02040502050405020303" pitchFamily="18" charset="0"/>
              </a:rPr>
              <a:t>Who uses knobs anymore anyway?</a:t>
            </a:r>
          </a:p>
          <a:p>
            <a:endParaRPr lang="en-US" sz="2000" dirty="0">
              <a:latin typeface="Noto Sans" panose="020B0502040504020204" pitchFamily="34" charset="0"/>
            </a:endParaRPr>
          </a:p>
          <a:p>
            <a:endParaRPr lang="en-US" sz="2000" dirty="0">
              <a:latin typeface="Noto Sans" panose="020B0502040504020204" pitchFamily="34" charset="0"/>
            </a:endParaRPr>
          </a:p>
          <a:p>
            <a:endParaRPr lang="en-US" sz="2000" dirty="0">
              <a:latin typeface="Noto Sans" panose="020B0502040504020204" pitchFamily="34" charset="0"/>
            </a:endParaRPr>
          </a:p>
          <a:p>
            <a:endParaRPr lang="en-US" sz="2000" dirty="0">
              <a:latin typeface="Noto Sans" panose="020B0502040504020204" pitchFamily="34" charset="0"/>
            </a:endParaRPr>
          </a:p>
          <a:p>
            <a:endParaRPr lang="en-US" sz="2000" dirty="0">
              <a:latin typeface="Noto Sans" panose="020B0502040504020204" pitchFamily="34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Must…get…new…one…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Value of Trade-in - $9,895</a:t>
            </a:r>
            <a:endParaRPr lang="en-US" sz="2000" b="0" i="0" dirty="0"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7174" name="Picture 6" descr="☹️ Frowning Face Emoji">
            <a:extLst>
              <a:ext uri="{FF2B5EF4-FFF2-40B4-BE49-F238E27FC236}">
                <a16:creationId xmlns:a16="http://schemas.microsoft.com/office/drawing/2014/main" id="{868A0579-CF0F-2466-BB64-2858B8D7C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174" y="2832858"/>
            <a:ext cx="1468595" cy="14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49AFA-38E0-4047-3020-9D42E9E8F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A79F8-B2FB-54DB-21E1-C09BF7BE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eorgia" panose="02040502050405020303" pitchFamily="18" charset="0"/>
              </a:rPr>
              <a:t>Mmmm</a:t>
            </a:r>
            <a:r>
              <a:rPr lang="en-US" dirty="0">
                <a:latin typeface="Georgia" panose="02040502050405020303" pitchFamily="18" charset="0"/>
              </a:rPr>
              <a:t>. Nikon Eclipse Ti2-E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CD578-A72B-D4AD-8F15-050D937F0CA4}"/>
              </a:ext>
            </a:extLst>
          </p:cNvPr>
          <p:cNvSpPr txBox="1"/>
          <p:nvPr/>
        </p:nvSpPr>
        <p:spPr>
          <a:xfrm>
            <a:off x="5657462" y="3429000"/>
            <a:ext cx="6164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  <a:latin typeface="Georgia" panose="02040502050405020303" pitchFamily="18" charset="0"/>
              </a:rPr>
              <a:t>Nikon Eclipse Ti2-E Inverted Microscope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- $150,000</a:t>
            </a:r>
            <a:endParaRPr lang="en-US" sz="2400" b="0" i="0" dirty="0"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16386" name="Picture 2" descr="Drooling Face Emoji (U+1F924)">
            <a:extLst>
              <a:ext uri="{FF2B5EF4-FFF2-40B4-BE49-F238E27FC236}">
                <a16:creationId xmlns:a16="http://schemas.microsoft.com/office/drawing/2014/main" id="{14D65939-0185-7EE1-AC07-B8F526DD4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71" y="4117376"/>
            <a:ext cx="1775313" cy="17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A7AC10-5EC9-7688-759E-FA9959A65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-1044" r="42715" b="1044"/>
          <a:stretch/>
        </p:blipFill>
        <p:spPr bwMode="auto">
          <a:xfrm>
            <a:off x="1558213" y="1684444"/>
            <a:ext cx="2491274" cy="48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2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7882C-31BA-F2DB-89AA-D50C853B4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2281-0B4A-06F9-A030-44FD890F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But wait, we need something to run it…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BE6E0-BC8E-6FF3-F745-57197F9CABBD}"/>
              </a:ext>
            </a:extLst>
          </p:cNvPr>
          <p:cNvSpPr txBox="1"/>
          <p:nvPr/>
        </p:nvSpPr>
        <p:spPr>
          <a:xfrm>
            <a:off x="7311386" y="3238500"/>
            <a:ext cx="5271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  <a:latin typeface="Georgia" panose="02040502050405020303" pitchFamily="18" charset="0"/>
              </a:rPr>
              <a:t>Computer - $1,500</a:t>
            </a:r>
          </a:p>
          <a:p>
            <a:endParaRPr lang="en-US" sz="2400" b="0" i="0" dirty="0">
              <a:effectLst/>
              <a:latin typeface="Georgia" panose="02040502050405020303" pitchFamily="18" charset="0"/>
            </a:endParaRPr>
          </a:p>
          <a:p>
            <a:r>
              <a:rPr lang="en-US" sz="2400" b="0" i="0" dirty="0">
                <a:effectLst/>
                <a:latin typeface="Georgia" panose="02040502050405020303" pitchFamily="18" charset="0"/>
              </a:rPr>
              <a:t>Software - $4,000</a:t>
            </a:r>
          </a:p>
          <a:p>
            <a:endParaRPr lang="en-US" dirty="0">
              <a:latin typeface="Noto Sans" panose="020B0502040504020204" pitchFamily="34" charset="0"/>
            </a:endParaRPr>
          </a:p>
          <a:p>
            <a:endParaRPr lang="en-US" dirty="0"/>
          </a:p>
        </p:txBody>
      </p:sp>
      <p:pic>
        <p:nvPicPr>
          <p:cNvPr id="15366" name="Picture 6" descr="🤔 Thinking Face Emoji">
            <a:extLst>
              <a:ext uri="{FF2B5EF4-FFF2-40B4-BE49-F238E27FC236}">
                <a16:creationId xmlns:a16="http://schemas.microsoft.com/office/drawing/2014/main" id="{8661AE97-6333-21F0-2789-DC75D869B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8" b="26496"/>
          <a:stretch/>
        </p:blipFill>
        <p:spPr bwMode="auto">
          <a:xfrm>
            <a:off x="9563876" y="1027906"/>
            <a:ext cx="2402507" cy="167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B81C0C-F294-6C90-0267-9B03694A9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-1044" r="1185" b="1044"/>
          <a:stretch/>
        </p:blipFill>
        <p:spPr bwMode="auto">
          <a:xfrm>
            <a:off x="1558212" y="1684444"/>
            <a:ext cx="5430417" cy="48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7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491B7-65C6-311A-DFB5-F7EA6D68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89A4C-23A5-FB60-2EF4-B9464D47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Oh, and I need other controllers too???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B37822-FEBF-58A9-43DC-63AF39971399}"/>
              </a:ext>
            </a:extLst>
          </p:cNvPr>
          <p:cNvSpPr txBox="1"/>
          <p:nvPr/>
        </p:nvSpPr>
        <p:spPr>
          <a:xfrm>
            <a:off x="6960637" y="3272780"/>
            <a:ext cx="5271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  <a:latin typeface="Georgia" panose="02040502050405020303" pitchFamily="18" charset="0"/>
              </a:rPr>
              <a:t>Environmental Controller - $7,000</a:t>
            </a:r>
          </a:p>
          <a:p>
            <a:endParaRPr lang="en-US" dirty="0">
              <a:latin typeface="Noto Sans" panose="020B0502040504020204" pitchFamily="34" charset="0"/>
            </a:endParaRPr>
          </a:p>
          <a:p>
            <a:endParaRPr lang="en-US" dirty="0"/>
          </a:p>
        </p:txBody>
      </p:sp>
      <p:pic>
        <p:nvPicPr>
          <p:cNvPr id="14338" name="Picture 2" descr="Sad Face Emoji | Sticker">
            <a:extLst>
              <a:ext uri="{FF2B5EF4-FFF2-40B4-BE49-F238E27FC236}">
                <a16:creationId xmlns:a16="http://schemas.microsoft.com/office/drawing/2014/main" id="{E98359BB-70D0-7BE0-ED77-F2ACE9EF5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24652" r="14900" b="23906"/>
          <a:stretch/>
        </p:blipFill>
        <p:spPr bwMode="auto">
          <a:xfrm>
            <a:off x="8509519" y="3899721"/>
            <a:ext cx="1475050" cy="145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D3B0A-5B04-C5F2-70EB-7EC238B56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AE24C-2A4E-5564-9CFB-213406111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2" t="-1044" r="1184" b="1044"/>
          <a:stretch/>
        </p:blipFill>
        <p:spPr bwMode="auto">
          <a:xfrm>
            <a:off x="-514350" y="1684444"/>
            <a:ext cx="7502979" cy="48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96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12501</TotalTime>
  <Words>1558</Words>
  <Application>Microsoft Office PowerPoint</Application>
  <PresentationFormat>Widescreen</PresentationFormat>
  <Paragraphs>370</Paragraphs>
  <Slides>50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Georgia</vt:lpstr>
      <vt:lpstr>Noto Sans</vt:lpstr>
      <vt:lpstr>Office Theme</vt:lpstr>
      <vt:lpstr>Custom Design</vt:lpstr>
      <vt:lpstr>PowerPoint Presentation</vt:lpstr>
      <vt:lpstr>Capital Expenses:  From Software to Shipping &amp; Fabrications to Facilities</vt:lpstr>
      <vt:lpstr>Session Outline</vt:lpstr>
      <vt:lpstr>Learning Objectives</vt:lpstr>
      <vt:lpstr>Let’s buy a fancy microscope! </vt:lpstr>
      <vt:lpstr>Gotta get rid of this antique first…</vt:lpstr>
      <vt:lpstr>Mmmm. Nikon Eclipse Ti2-E</vt:lpstr>
      <vt:lpstr>But wait, we need something to run it…</vt:lpstr>
      <vt:lpstr>Oh, and I need other controllers too???</vt:lpstr>
      <vt:lpstr>What, installation? </vt:lpstr>
      <vt:lpstr>Seriously, we need training by Nikon staff?</vt:lpstr>
      <vt:lpstr>And maintenance is required for warranty?</vt:lpstr>
      <vt:lpstr>Free, Prime shipping???? From Japan???</vt:lpstr>
      <vt:lpstr>Okay, okay, how much? </vt:lpstr>
      <vt:lpstr>Wait…it has to be in an acoustic enclosure…</vt:lpstr>
      <vt:lpstr>and the anti vibration table isn’t included…</vt:lpstr>
      <vt:lpstr>and we need a new outlet and breaker….</vt:lpstr>
      <vt:lpstr>and my students need software licenses….</vt:lpstr>
      <vt:lpstr>Okay, where are we now? </vt:lpstr>
      <vt:lpstr>But what about that specialized objective we’ll need for Aim 5 in year 3?</vt:lpstr>
      <vt:lpstr>And the reagents, gases, pipets…</vt:lpstr>
      <vt:lpstr>I thought we were just buying a microscope… </vt:lpstr>
      <vt:lpstr>I thought we were just buying a microscope… </vt:lpstr>
      <vt:lpstr>Uh, oh…we budgeted for this, right?</vt:lpstr>
      <vt:lpstr>Let’s look further into the budget justification…</vt:lpstr>
      <vt:lpstr>PowerPoint Presentation</vt:lpstr>
      <vt:lpstr>Takeaways from the Example</vt:lpstr>
      <vt:lpstr>Capital Expenses – what are they?</vt:lpstr>
      <vt:lpstr>What makes something a Capital Asset?</vt:lpstr>
      <vt:lpstr>Other costs able to be capitalized</vt:lpstr>
      <vt:lpstr>Cost Threshold - Information</vt:lpstr>
      <vt:lpstr>Notes about Fabricated Equipment</vt:lpstr>
      <vt:lpstr>Notes about Child Assets</vt:lpstr>
      <vt:lpstr>Costs that Cannot be Capitalized </vt:lpstr>
      <vt:lpstr>Other Costs that Cannot be Capitalized </vt:lpstr>
      <vt:lpstr>Which expenses are capitalized?</vt:lpstr>
      <vt:lpstr>Which expenses are capitalized?</vt:lpstr>
      <vt:lpstr>Capital Expenses in our Scenario</vt:lpstr>
      <vt:lpstr>Costs unable to be Capitalized in our Scenario?</vt:lpstr>
      <vt:lpstr>Pre-Award Budgeting Considerations</vt:lpstr>
      <vt:lpstr>Allowable Costs - NOFO</vt:lpstr>
      <vt:lpstr>Terms and Conditions – NO Equipment</vt:lpstr>
      <vt:lpstr>Terms and Conditions – Prior Approval Required</vt:lpstr>
      <vt:lpstr>Terms and Conditions – Prior Approval Required</vt:lpstr>
      <vt:lpstr>Terms and Conditions - Other</vt:lpstr>
      <vt:lpstr>Terms and Conditions – Buy America</vt:lpstr>
      <vt:lpstr>Titling - Considerations</vt:lpstr>
      <vt:lpstr>Disposition</vt:lpstr>
      <vt:lpstr>Questions</vt:lpstr>
      <vt:lpstr>Resources – UW Business Services</vt:lpstr>
    </vt:vector>
  </TitlesOfParts>
  <Company>UW-Madison - Research and Sponsored Programs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Hebl</dc:creator>
  <cp:lastModifiedBy>Zach Smith</cp:lastModifiedBy>
  <cp:revision>53</cp:revision>
  <dcterms:created xsi:type="dcterms:W3CDTF">2017-07-11T15:13:22Z</dcterms:created>
  <dcterms:modified xsi:type="dcterms:W3CDTF">2024-11-06T22:32:23Z</dcterms:modified>
</cp:coreProperties>
</file>